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notesMasterIdLst>
    <p:notesMasterId r:id="rId24"/>
  </p:notesMasterIdLst>
  <p:handoutMasterIdLst>
    <p:handoutMasterId r:id="rId25"/>
  </p:handoutMasterIdLst>
  <p:sldIdLst>
    <p:sldId id="256" r:id="rId6"/>
    <p:sldId id="257" r:id="rId7"/>
    <p:sldId id="258" r:id="rId8"/>
    <p:sldId id="260" r:id="rId9"/>
    <p:sldId id="259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509" r:id="rId18"/>
    <p:sldId id="269" r:id="rId19"/>
    <p:sldId id="510" r:id="rId20"/>
    <p:sldId id="515" r:id="rId21"/>
    <p:sldId id="514" r:id="rId22"/>
    <p:sldId id="512" r:id="rId23"/>
  </p:sldIdLst>
  <p:sldSz cx="12192000" cy="6858000"/>
  <p:notesSz cx="7099300" cy="10234613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24" userDrawn="1">
          <p15:clr>
            <a:srgbClr val="A4A3A4"/>
          </p15:clr>
        </p15:guide>
        <p15:guide id="2" pos="2237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o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B44F"/>
    <a:srgbClr val="00AF50"/>
    <a:srgbClr val="FEFBF5"/>
    <a:srgbClr val="CC0000"/>
    <a:srgbClr val="6A6A6A"/>
    <a:srgbClr val="AF1A1A"/>
    <a:srgbClr val="172982"/>
    <a:srgbClr val="003300"/>
    <a:srgbClr val="92D050"/>
    <a:srgbClr val="9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2833802-FEF1-4C79-8D5D-14CF1EAF98D9}" styleName="Helle Formatvorlage 2 - Akz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ittlere Formatvorlage 2 - Akz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DA37D80-6434-44D0-A028-1B22A696006F}" styleName="Helle Formatvorlage 3 - Akz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10A1B5D5-9B99-4C35-A422-299274C87663}" styleName="Mittlere Formatvorlage 1 - Akz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EB344D84-9AFB-497E-A393-DC336BA19D2E}" styleName="Mittlere Formatvorlage 3 - Akz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DCAF9ED-07DC-4A11-8D7F-57B35C25682E}" styleName="Mittlere Formatvorlage 1 - Akz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85BE263C-DBD7-4A20-BB59-AAB30ACAA65A}" styleName="Mittlere Formatvorlage 3 - Akz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1E4AEA4-8DFA-4A89-87EB-49C32662AFE0}" styleName="Mittlere Formatvorlage 2 - Akz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940675A-B579-460E-94D1-54222C63F5DA}" styleName="Keine Formatvorlage, Tabellenraster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B301B821-A1FF-4177-AEE7-76D212191A09}" styleName="Mittlere Formatvorlage 1 - Akz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3296810-A885-4BE3-A3E7-6D5BEEA58F35}" styleName="Mittlere Formatvorlage 2 - Akz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ttlere Formatvorlag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8FB837D-C827-4EFA-A057-4D05807E0F7C}" styleName="Designformatvorlage 1 - Akz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E8B1032C-EA38-4F05-BA0D-38AFFFC7BED3}" styleName="Helle Formatvorlage 3 - Akz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775DCB02-9BB8-47FD-8907-85C794F793BA}" styleName="Designformatvorlage 1 - Akz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284E427A-3D55-4303-BF80-6455036E1DE7}" styleName="Designformatvorlage 1 - Akz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EB9631B5-78F2-41C9-869B-9F39066F8104}" styleName="Mittlere Formatvorlage 3 - Akz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A488322-F2BA-4B5B-9748-0D474271808F}" styleName="Mittlere Formatvorlage 3 - Akz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9C7853C-536D-4A76-A0AE-DD22124D55A5}" styleName="Designformatvorlage 1 - Akz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C083E6E3-FA7D-4D7B-A595-EF9225AFEA82}" styleName="Helle Formatvorlage 1 - Akz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4C1A8A3-306A-4EB7-A6B1-4F7E0EB9C5D6}" styleName="Mittlere Formatvorlage 3 - Akz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8EC20E35-A176-4012-BC5E-935CFFF8708E}" styleName="Mittlere Formatvorlag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3B4B98B0-60AC-42C2-AFA5-B58CD77FA1E5}" styleName="Helle Formatvorlage 1 - Akz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6357" autoAdjust="0"/>
  </p:normalViewPr>
  <p:slideViewPr>
    <p:cSldViewPr>
      <p:cViewPr varScale="1">
        <p:scale>
          <a:sx n="120" d="100"/>
          <a:sy n="120" d="100"/>
        </p:scale>
        <p:origin x="248" y="296"/>
      </p:cViewPr>
      <p:guideLst>
        <p:guide orient="horz" pos="2387"/>
        <p:guide pos="3840"/>
      </p:guideLst>
    </p:cSldViewPr>
  </p:slideViewPr>
  <p:outlineViewPr>
    <p:cViewPr>
      <p:scale>
        <a:sx n="33" d="100"/>
        <a:sy n="33" d="100"/>
      </p:scale>
      <p:origin x="0" y="-117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-13476"/>
    </p:cViewPr>
  </p:sorterViewPr>
  <p:notesViewPr>
    <p:cSldViewPr>
      <p:cViewPr varScale="1">
        <p:scale>
          <a:sx n="77" d="100"/>
          <a:sy n="77" d="100"/>
        </p:scale>
        <p:origin x="3930" y="108"/>
      </p:cViewPr>
      <p:guideLst>
        <p:guide orient="horz" pos="3224"/>
        <p:guide pos="223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notesMaster" Target="notesMasters/notesMaster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-12696" y="364778"/>
            <a:ext cx="7099300" cy="652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741" tIns="47370" rIns="94741" bIns="47370" numCol="1" anchor="t" anchorCtr="0" compatLnSpc="1">
            <a:prstTxWarp prst="textNoShape">
              <a:avLst/>
            </a:prstTxWarp>
          </a:bodyPr>
          <a:lstStyle>
            <a:lvl1pPr algn="ctr">
              <a:defRPr sz="1500" b="1"/>
            </a:lvl1pPr>
          </a:lstStyle>
          <a:p>
            <a:r>
              <a: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QM-Workshop</a:t>
            </a:r>
            <a:endParaRPr lang="de-DE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891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2011441" y="9357696"/>
            <a:ext cx="3076418" cy="512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741" tIns="47370" rIns="94741" bIns="47370" numCol="1" anchor="b" anchorCtr="0" compatLnSpc="1">
            <a:prstTxWarp prst="textNoShape">
              <a:avLst/>
            </a:prstTxWarp>
          </a:bodyPr>
          <a:lstStyle>
            <a:lvl1pPr>
              <a:defRPr sz="800"/>
            </a:lvl1pPr>
          </a:lstStyle>
          <a:p>
            <a:pPr algn="ctr"/>
            <a:r>
              <a:rPr lang="de-DE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© Stephan Joseph</a:t>
            </a:r>
          </a:p>
        </p:txBody>
      </p:sp>
    </p:spTree>
    <p:extLst>
      <p:ext uri="{BB962C8B-B14F-4D97-AF65-F5344CB8AC3E}">
        <p14:creationId xmlns:p14="http://schemas.microsoft.com/office/powerpoint/2010/main" val="2595004162"/>
      </p:ext>
    </p:extLst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779462" y="1"/>
            <a:ext cx="5538718" cy="512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741" tIns="47370" rIns="94741" bIns="47370" numCol="1" anchor="ctr" anchorCtr="0" compatLnSpc="1">
            <a:prstTxWarp prst="textNoShape">
              <a:avLst/>
            </a:prstTxWarp>
          </a:bodyPr>
          <a:lstStyle>
            <a:lvl1pPr algn="ctr">
              <a:defRPr sz="1400" b="1"/>
            </a:lvl1pPr>
          </a:lstStyle>
          <a:p>
            <a:r>
              <a:rPr lang="en-US"/>
              <a:t>QM-Workshop</a:t>
            </a:r>
            <a:endParaRPr lang="de-DE" dirty="0"/>
          </a:p>
        </p:txBody>
      </p:sp>
      <p:sp>
        <p:nvSpPr>
          <p:cNvPr id="409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39700" y="766763"/>
            <a:ext cx="6823075" cy="38385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4096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779462" y="9720838"/>
            <a:ext cx="2296956" cy="512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741" tIns="47370" rIns="94741" bIns="47370" numCol="1" anchor="b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r>
              <a:rPr lang="de-DE"/>
              <a:t>© Stephan Joseph</a:t>
            </a:r>
            <a:endParaRPr lang="de-DE" dirty="0"/>
          </a:p>
        </p:txBody>
      </p:sp>
      <p:sp>
        <p:nvSpPr>
          <p:cNvPr id="4096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224" y="9720838"/>
            <a:ext cx="2296956" cy="512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741" tIns="47370" rIns="94741" bIns="47370" numCol="1" anchor="b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r>
              <a:rPr lang="de-DE"/>
              <a:t>Seite </a:t>
            </a:r>
            <a:fld id="{39F265F6-31E1-41CD-A830-FD6F26DFB3A3}" type="slidenum">
              <a:rPr lang="de-DE" smtClean="0"/>
              <a:pPr/>
              <a:t>‹Nr.›</a:t>
            </a:fld>
            <a:endParaRPr lang="de-DE" dirty="0"/>
          </a:p>
        </p:txBody>
      </p:sp>
      <p:cxnSp>
        <p:nvCxnSpPr>
          <p:cNvPr id="3" name="Gerader Verbinder 2">
            <a:extLst>
              <a:ext uri="{FF2B5EF4-FFF2-40B4-BE49-F238E27FC236}">
                <a16:creationId xmlns:a16="http://schemas.microsoft.com/office/drawing/2014/main" id="{2124C775-86C0-4AF7-93C6-69B4B354C46A}"/>
              </a:ext>
            </a:extLst>
          </p:cNvPr>
          <p:cNvCxnSpPr/>
          <p:nvPr/>
        </p:nvCxnSpPr>
        <p:spPr>
          <a:xfrm>
            <a:off x="885354" y="5909394"/>
            <a:ext cx="543765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Gerader Verbinder 9">
            <a:extLst>
              <a:ext uri="{FF2B5EF4-FFF2-40B4-BE49-F238E27FC236}">
                <a16:creationId xmlns:a16="http://schemas.microsoft.com/office/drawing/2014/main" id="{BA985A26-6119-423B-B901-C4CA00107C85}"/>
              </a:ext>
            </a:extLst>
          </p:cNvPr>
          <p:cNvCxnSpPr/>
          <p:nvPr/>
        </p:nvCxnSpPr>
        <p:spPr>
          <a:xfrm>
            <a:off x="885354" y="6269434"/>
            <a:ext cx="543765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Gerader Verbinder 10">
            <a:extLst>
              <a:ext uri="{FF2B5EF4-FFF2-40B4-BE49-F238E27FC236}">
                <a16:creationId xmlns:a16="http://schemas.microsoft.com/office/drawing/2014/main" id="{EE45B3D8-398B-4936-86CA-E3DB7DFEA056}"/>
              </a:ext>
            </a:extLst>
          </p:cNvPr>
          <p:cNvCxnSpPr/>
          <p:nvPr/>
        </p:nvCxnSpPr>
        <p:spPr>
          <a:xfrm>
            <a:off x="885354" y="6629474"/>
            <a:ext cx="543765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Gerader Verbinder 11">
            <a:extLst>
              <a:ext uri="{FF2B5EF4-FFF2-40B4-BE49-F238E27FC236}">
                <a16:creationId xmlns:a16="http://schemas.microsoft.com/office/drawing/2014/main" id="{E187B035-5275-406B-85CB-9F3895FAE519}"/>
              </a:ext>
            </a:extLst>
          </p:cNvPr>
          <p:cNvCxnSpPr/>
          <p:nvPr/>
        </p:nvCxnSpPr>
        <p:spPr>
          <a:xfrm>
            <a:off x="885354" y="6989514"/>
            <a:ext cx="543765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Gerader Verbinder 12">
            <a:extLst>
              <a:ext uri="{FF2B5EF4-FFF2-40B4-BE49-F238E27FC236}">
                <a16:creationId xmlns:a16="http://schemas.microsoft.com/office/drawing/2014/main" id="{4C2E0E6A-B104-43E0-B534-23CD67518841}"/>
              </a:ext>
            </a:extLst>
          </p:cNvPr>
          <p:cNvCxnSpPr/>
          <p:nvPr/>
        </p:nvCxnSpPr>
        <p:spPr>
          <a:xfrm>
            <a:off x="885354" y="7349554"/>
            <a:ext cx="543765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>
            <a:extLst>
              <a:ext uri="{FF2B5EF4-FFF2-40B4-BE49-F238E27FC236}">
                <a16:creationId xmlns:a16="http://schemas.microsoft.com/office/drawing/2014/main" id="{8881B369-4F5C-4E6B-A6FF-AC8815988674}"/>
              </a:ext>
            </a:extLst>
          </p:cNvPr>
          <p:cNvCxnSpPr/>
          <p:nvPr/>
        </p:nvCxnSpPr>
        <p:spPr>
          <a:xfrm>
            <a:off x="885354" y="7709594"/>
            <a:ext cx="543765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Gerader Verbinder 14">
            <a:extLst>
              <a:ext uri="{FF2B5EF4-FFF2-40B4-BE49-F238E27FC236}">
                <a16:creationId xmlns:a16="http://schemas.microsoft.com/office/drawing/2014/main" id="{0164DD2C-86F5-4A9F-A354-12EB86398EB9}"/>
              </a:ext>
            </a:extLst>
          </p:cNvPr>
          <p:cNvCxnSpPr/>
          <p:nvPr/>
        </p:nvCxnSpPr>
        <p:spPr>
          <a:xfrm>
            <a:off x="885354" y="8069634"/>
            <a:ext cx="543765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>
            <a:extLst>
              <a:ext uri="{FF2B5EF4-FFF2-40B4-BE49-F238E27FC236}">
                <a16:creationId xmlns:a16="http://schemas.microsoft.com/office/drawing/2014/main" id="{838DD65D-5714-4C5C-9897-87892B7357A1}"/>
              </a:ext>
            </a:extLst>
          </p:cNvPr>
          <p:cNvCxnSpPr/>
          <p:nvPr/>
        </p:nvCxnSpPr>
        <p:spPr>
          <a:xfrm>
            <a:off x="885354" y="8429674"/>
            <a:ext cx="543765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Gerader Verbinder 16">
            <a:extLst>
              <a:ext uri="{FF2B5EF4-FFF2-40B4-BE49-F238E27FC236}">
                <a16:creationId xmlns:a16="http://schemas.microsoft.com/office/drawing/2014/main" id="{92E58149-1784-454C-BFF1-32C790BCCAD6}"/>
              </a:ext>
            </a:extLst>
          </p:cNvPr>
          <p:cNvCxnSpPr/>
          <p:nvPr/>
        </p:nvCxnSpPr>
        <p:spPr>
          <a:xfrm>
            <a:off x="885354" y="8789714"/>
            <a:ext cx="543765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>
            <a:extLst>
              <a:ext uri="{FF2B5EF4-FFF2-40B4-BE49-F238E27FC236}">
                <a16:creationId xmlns:a16="http://schemas.microsoft.com/office/drawing/2014/main" id="{596F83A2-849D-4029-A0E8-BCBB4CE890D3}"/>
              </a:ext>
            </a:extLst>
          </p:cNvPr>
          <p:cNvCxnSpPr/>
          <p:nvPr/>
        </p:nvCxnSpPr>
        <p:spPr>
          <a:xfrm>
            <a:off x="885354" y="9149754"/>
            <a:ext cx="543765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Gerader Verbinder 18">
            <a:extLst>
              <a:ext uri="{FF2B5EF4-FFF2-40B4-BE49-F238E27FC236}">
                <a16:creationId xmlns:a16="http://schemas.microsoft.com/office/drawing/2014/main" id="{21BD9508-8CC0-489D-AC04-A9F765F80585}"/>
              </a:ext>
            </a:extLst>
          </p:cNvPr>
          <p:cNvCxnSpPr/>
          <p:nvPr/>
        </p:nvCxnSpPr>
        <p:spPr>
          <a:xfrm>
            <a:off x="885354" y="9509794"/>
            <a:ext cx="543765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feld 3">
            <a:extLst>
              <a:ext uri="{FF2B5EF4-FFF2-40B4-BE49-F238E27FC236}">
                <a16:creationId xmlns:a16="http://schemas.microsoft.com/office/drawing/2014/main" id="{D44AB35D-C86F-4873-95BD-52105A71A8EE}"/>
              </a:ext>
            </a:extLst>
          </p:cNvPr>
          <p:cNvSpPr txBox="1"/>
          <p:nvPr/>
        </p:nvSpPr>
        <p:spPr>
          <a:xfrm>
            <a:off x="885354" y="4991755"/>
            <a:ext cx="129394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900" dirty="0"/>
              <a:t>Platz für Ihre Notizen:</a:t>
            </a:r>
          </a:p>
        </p:txBody>
      </p:sp>
    </p:spTree>
    <p:extLst>
      <p:ext uri="{BB962C8B-B14F-4D97-AF65-F5344CB8AC3E}">
        <p14:creationId xmlns:p14="http://schemas.microsoft.com/office/powerpoint/2010/main" val="2539599583"/>
      </p:ext>
    </p:extLst>
  </p:cSld>
  <p:clrMap bg1="lt1" tx1="dk1" bg2="lt2" tx2="dk2" accent1="accent1" accent2="accent2" accent3="accent3" accent4="accent4" accent5="accent5" accent6="accent6" hlink="hlink" folHlink="folHlink"/>
  <p:hf sldNum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nfache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88614" y="720000"/>
            <a:ext cx="12051692" cy="5868000"/>
          </a:xfrm>
        </p:spPr>
        <p:txBody>
          <a:bodyPr/>
          <a:lstStyle/>
          <a:p>
            <a:pPr lvl="0"/>
            <a:r>
              <a:rPr lang="de-DE" dirty="0"/>
              <a:t>Formatvorlagen des Textmasters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Titel 3"/>
          <p:cNvSpPr>
            <a:spLocks noGrp="1"/>
          </p:cNvSpPr>
          <p:nvPr>
            <p:ph type="title" hasCustomPrompt="1"/>
          </p:nvPr>
        </p:nvSpPr>
        <p:spPr>
          <a:xfrm>
            <a:off x="88614" y="-1"/>
            <a:ext cx="10766770" cy="632389"/>
          </a:xfrm>
        </p:spPr>
        <p:txBody>
          <a:bodyPr wrap="none">
            <a:normAutofit/>
          </a:bodyPr>
          <a:lstStyle>
            <a:lvl1pPr>
              <a:defRPr sz="1800"/>
            </a:lvl1pPr>
          </a:lstStyle>
          <a:p>
            <a:r>
              <a:rPr lang="de-DE" dirty="0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39901419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88614" y="720000"/>
            <a:ext cx="12051692" cy="5868000"/>
          </a:xfrm>
        </p:spPr>
        <p:txBody>
          <a:bodyPr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de-DE" dirty="0"/>
              <a:t>Formatvorlagen des Textmasters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7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88614" y="324000"/>
            <a:ext cx="10766770" cy="324000"/>
          </a:xfrm>
        </p:spPr>
        <p:txBody>
          <a:bodyPr wrap="none">
            <a:normAutofit/>
          </a:bodyPr>
          <a:lstStyle>
            <a:lvl1pPr marL="0" indent="0">
              <a:buNone/>
              <a:defRPr lang="de-DE" sz="1200" b="0" dirty="0">
                <a:solidFill>
                  <a:srgbClr val="000066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de-DE" dirty="0"/>
              <a:t>Untertitel</a:t>
            </a:r>
          </a:p>
        </p:txBody>
      </p:sp>
      <p:sp>
        <p:nvSpPr>
          <p:cNvPr id="4" name="Titel 3"/>
          <p:cNvSpPr>
            <a:spLocks noGrp="1"/>
          </p:cNvSpPr>
          <p:nvPr>
            <p:ph type="title" hasCustomPrompt="1"/>
          </p:nvPr>
        </p:nvSpPr>
        <p:spPr>
          <a:xfrm>
            <a:off x="88614" y="0"/>
            <a:ext cx="10766770" cy="324000"/>
          </a:xfrm>
        </p:spPr>
        <p:txBody>
          <a:bodyPr wrap="none">
            <a:normAutofit/>
          </a:bodyPr>
          <a:lstStyle/>
          <a:p>
            <a:r>
              <a:rPr lang="de-DE" dirty="0"/>
              <a:t>Titelmasterformat durch Klicken bearbeiten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tand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7328" y="324000"/>
            <a:ext cx="10808056" cy="324000"/>
          </a:xfrm>
        </p:spPr>
        <p:txBody>
          <a:bodyPr wrap="none">
            <a:normAutofit/>
          </a:bodyPr>
          <a:lstStyle>
            <a:lvl1pPr marL="0" indent="0">
              <a:buNone/>
              <a:defRPr lang="de-DE" sz="1200" b="0" dirty="0">
                <a:solidFill>
                  <a:srgbClr val="000066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de-DE" dirty="0"/>
              <a:t>Untertitel</a:t>
            </a:r>
          </a:p>
        </p:txBody>
      </p:sp>
      <p:sp>
        <p:nvSpPr>
          <p:cNvPr id="4" name="Titel 3"/>
          <p:cNvSpPr>
            <a:spLocks noGrp="1"/>
          </p:cNvSpPr>
          <p:nvPr>
            <p:ph type="title" hasCustomPrompt="1"/>
          </p:nvPr>
        </p:nvSpPr>
        <p:spPr>
          <a:xfrm>
            <a:off x="47328" y="0"/>
            <a:ext cx="10808056" cy="324000"/>
          </a:xfrm>
        </p:spPr>
        <p:txBody>
          <a:bodyPr wrap="none">
            <a:normAutofit/>
          </a:bodyPr>
          <a:lstStyle/>
          <a:p>
            <a:r>
              <a:rPr lang="de-DE" dirty="0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13424783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Spal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8615" y="720000"/>
            <a:ext cx="5937231" cy="5868000"/>
          </a:xfrm>
        </p:spPr>
        <p:txBody>
          <a:bodyPr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dirty="0"/>
              <a:t>Formatvorlagen des Textmasters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203078" y="720000"/>
            <a:ext cx="5937231" cy="5868000"/>
          </a:xfrm>
        </p:spPr>
        <p:txBody>
          <a:bodyPr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7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88615" y="324000"/>
            <a:ext cx="10766769" cy="324000"/>
          </a:xfrm>
        </p:spPr>
        <p:txBody>
          <a:bodyPr wrap="none">
            <a:normAutofit/>
          </a:bodyPr>
          <a:lstStyle>
            <a:lvl1pPr marL="0" indent="0">
              <a:buNone/>
              <a:defRPr lang="de-DE" sz="1200" b="0" dirty="0">
                <a:solidFill>
                  <a:srgbClr val="000066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de-DE" dirty="0"/>
              <a:t>Untertitel</a:t>
            </a:r>
          </a:p>
        </p:txBody>
      </p:sp>
      <p:sp>
        <p:nvSpPr>
          <p:cNvPr id="8" name="Titel 7"/>
          <p:cNvSpPr>
            <a:spLocks noGrp="1"/>
          </p:cNvSpPr>
          <p:nvPr>
            <p:ph type="title" hasCustomPrompt="1"/>
          </p:nvPr>
        </p:nvSpPr>
        <p:spPr>
          <a:xfrm>
            <a:off x="88615" y="0"/>
            <a:ext cx="10766769" cy="324000"/>
          </a:xfrm>
        </p:spPr>
        <p:txBody>
          <a:bodyPr wrap="none">
            <a:normAutofit/>
          </a:bodyPr>
          <a:lstStyle/>
          <a:p>
            <a:r>
              <a:rPr lang="de-DE" dirty="0"/>
              <a:t>Titelmasterformat durch Klicken bearbeiten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A6F78113-B9F8-4A19-8BB2-3464B8AB10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2D8AE665-6D1E-45A6-A51D-332F58F83F4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600" dirty="0" err="1"/>
          </a:p>
        </p:txBody>
      </p:sp>
    </p:spTree>
    <p:extLst>
      <p:ext uri="{BB962C8B-B14F-4D97-AF65-F5344CB8AC3E}">
        <p14:creationId xmlns:p14="http://schemas.microsoft.com/office/powerpoint/2010/main" val="3493857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Unerabschnitt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8616" y="1044000"/>
            <a:ext cx="12051692" cy="720000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sz="2000"/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88617" y="3600000"/>
            <a:ext cx="12053031" cy="288000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12" indent="0" algn="ctr">
              <a:buNone/>
              <a:defRPr/>
            </a:lvl2pPr>
            <a:lvl3pPr marL="914423" indent="0" algn="ctr">
              <a:buNone/>
              <a:defRPr/>
            </a:lvl3pPr>
            <a:lvl4pPr marL="1371634" indent="0" algn="ctr">
              <a:buNone/>
              <a:defRPr/>
            </a:lvl4pPr>
            <a:lvl5pPr marL="1828846" indent="0" algn="ctr">
              <a:buNone/>
              <a:defRPr/>
            </a:lvl5pPr>
            <a:lvl6pPr marL="2286057" indent="0" algn="ctr">
              <a:buNone/>
              <a:defRPr/>
            </a:lvl6pPr>
            <a:lvl7pPr marL="2743269" indent="0" algn="ctr">
              <a:buNone/>
              <a:defRPr/>
            </a:lvl7pPr>
            <a:lvl8pPr marL="3200480" indent="0" algn="ctr">
              <a:buNone/>
              <a:defRPr/>
            </a:lvl8pPr>
            <a:lvl9pPr marL="3657691" indent="0" algn="ctr">
              <a:buNone/>
              <a:defRPr/>
            </a:lvl9pPr>
          </a:lstStyle>
          <a:p>
            <a:r>
              <a:rPr lang="de-DE" dirty="0"/>
              <a:t>Formatvorlage des Untertitelmasters durch Klicken bearbeiten</a:t>
            </a:r>
          </a:p>
        </p:txBody>
      </p:sp>
      <p:sp>
        <p:nvSpPr>
          <p:cNvPr id="4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88616" y="2160000"/>
            <a:ext cx="12051692" cy="324000"/>
          </a:xfrm>
        </p:spPr>
        <p:txBody>
          <a:bodyPr/>
          <a:lstStyle>
            <a:lvl1pPr marL="0" indent="0" algn="ctr">
              <a:buNone/>
              <a:defRPr lang="de-DE" sz="1600" b="0" dirty="0">
                <a:solidFill>
                  <a:srgbClr val="000066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de-DE" dirty="0"/>
              <a:t>Untertitel</a:t>
            </a:r>
          </a:p>
        </p:txBody>
      </p:sp>
    </p:spTree>
    <p:extLst>
      <p:ext uri="{BB962C8B-B14F-4D97-AF65-F5344CB8AC3E}">
        <p14:creationId xmlns:p14="http://schemas.microsoft.com/office/powerpoint/2010/main" val="28473537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chnit Seiten-N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88616" y="1341208"/>
            <a:ext cx="12051692" cy="1800000"/>
          </a:xfrm>
          <a:prstGeom prst="rect">
            <a:avLst/>
          </a:prstGeom>
        </p:spPr>
        <p:txBody>
          <a:bodyPr wrap="square" anchor="ctr" anchorCtr="0">
            <a:noAutofit/>
          </a:bodyPr>
          <a:lstStyle>
            <a:lvl1pPr algn="ctr">
              <a:defRPr sz="4000"/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4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2634" y="3501208"/>
            <a:ext cx="12051692" cy="1800000"/>
          </a:xfrm>
        </p:spPr>
        <p:txBody>
          <a:bodyPr wrap="square" anchor="ctr" anchorCtr="0">
            <a:noAutofit/>
          </a:bodyPr>
          <a:lstStyle>
            <a:lvl1pPr marL="0" indent="0" algn="ctr">
              <a:buNone/>
              <a:defRPr lang="de-DE" sz="2800" b="0" dirty="0">
                <a:solidFill>
                  <a:srgbClr val="000066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de-DE" dirty="0"/>
              <a:t>Untertitel</a:t>
            </a:r>
          </a:p>
        </p:txBody>
      </p:sp>
      <p:sp>
        <p:nvSpPr>
          <p:cNvPr id="11" name="Text Box 13">
            <a:extLst>
              <a:ext uri="{FF2B5EF4-FFF2-40B4-BE49-F238E27FC236}">
                <a16:creationId xmlns:a16="http://schemas.microsoft.com/office/drawing/2014/main" id="{531847BE-ABCB-4E60-825E-5548FB09030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247480" y="6088559"/>
            <a:ext cx="3697038" cy="76957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de-DE" sz="4401" b="1" dirty="0"/>
              <a:t>Folie Nr. </a:t>
            </a:r>
            <a:fld id="{01307A25-EEAF-42BB-9AAC-5A1315D9A5C4}" type="slidenum">
              <a:rPr lang="de-DE" sz="4401" b="1"/>
              <a:pPr algn="ctr"/>
              <a:t>‹Nr.›</a:t>
            </a:fld>
            <a:endParaRPr lang="de-DE" sz="4401" b="1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lnSpc>
                <a:spcPct val="150000"/>
              </a:lnSpc>
              <a:defRPr b="1"/>
            </a:lvl1pPr>
          </a:lstStyle>
          <a:p>
            <a:r>
              <a:rPr lang="de-DE" dirty="0"/>
              <a:t>Titelmasterformat durch Klicken bearbeiten</a:t>
            </a:r>
            <a:br>
              <a:rPr lang="de-DE" dirty="0"/>
            </a:br>
            <a:r>
              <a:rPr lang="de-DE" dirty="0"/>
              <a:t>TEXT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33145828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8616" y="720000"/>
            <a:ext cx="12051692" cy="586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/>
              <a:t>Textmasterformate durch Klicken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036" name="Line 12"/>
          <p:cNvSpPr>
            <a:spLocks noChangeShapeType="1"/>
          </p:cNvSpPr>
          <p:nvPr userDrawn="1"/>
        </p:nvSpPr>
        <p:spPr bwMode="auto">
          <a:xfrm>
            <a:off x="75102" y="6618084"/>
            <a:ext cx="12047415" cy="0"/>
          </a:xfrm>
          <a:prstGeom prst="line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/>
          <a:lstStyle/>
          <a:p>
            <a:pPr lvl="0"/>
            <a:endParaRPr lang="de-DE" dirty="0">
              <a:latin typeface="+mn-lt"/>
            </a:endParaRPr>
          </a:p>
        </p:txBody>
      </p:sp>
      <p:sp>
        <p:nvSpPr>
          <p:cNvPr id="1037" name="Text Box 13"/>
          <p:cNvSpPr txBox="1">
            <a:spLocks noChangeArrowheads="1"/>
          </p:cNvSpPr>
          <p:nvPr userDrawn="1"/>
        </p:nvSpPr>
        <p:spPr bwMode="auto">
          <a:xfrm>
            <a:off x="5453187" y="6615274"/>
            <a:ext cx="962123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de-DE" sz="1000" b="0" dirty="0"/>
              <a:t>Folie Nr. </a:t>
            </a:r>
            <a:fld id="{01307A25-EEAF-42BB-9AAC-5A1315D9A5C4}" type="slidenum">
              <a:rPr lang="de-DE" sz="1000" b="0"/>
              <a:pPr/>
              <a:t>‹Nr.›</a:t>
            </a:fld>
            <a:endParaRPr lang="de-DE" sz="1000" b="0" dirty="0"/>
          </a:p>
        </p:txBody>
      </p:sp>
      <p:sp>
        <p:nvSpPr>
          <p:cNvPr id="12" name="Text Box 9"/>
          <p:cNvSpPr txBox="1">
            <a:spLocks noChangeArrowheads="1"/>
          </p:cNvSpPr>
          <p:nvPr userDrawn="1"/>
        </p:nvSpPr>
        <p:spPr bwMode="auto">
          <a:xfrm>
            <a:off x="2" y="6613528"/>
            <a:ext cx="1595309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de-DE" sz="1000" dirty="0">
                <a:solidFill>
                  <a:schemeClr val="accent6"/>
                </a:solidFill>
              </a:rPr>
              <a:t>www.joseph-beratung.de</a:t>
            </a:r>
          </a:p>
        </p:txBody>
      </p:sp>
      <p:sp>
        <p:nvSpPr>
          <p:cNvPr id="13" name="Text Box 10"/>
          <p:cNvSpPr txBox="1">
            <a:spLocks noChangeArrowheads="1"/>
          </p:cNvSpPr>
          <p:nvPr userDrawn="1"/>
        </p:nvSpPr>
        <p:spPr bwMode="auto">
          <a:xfrm>
            <a:off x="9375135" y="6613528"/>
            <a:ext cx="2798439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/>
            <a:r>
              <a:rPr lang="de-DE" sz="1000" dirty="0">
                <a:solidFill>
                  <a:schemeClr val="accent6"/>
                </a:solidFill>
              </a:rPr>
              <a:t>www.lev-akademie.de</a:t>
            </a:r>
          </a:p>
        </p:txBody>
      </p:sp>
      <p:sp>
        <p:nvSpPr>
          <p:cNvPr id="14" name="Line 11"/>
          <p:cNvSpPr>
            <a:spLocks noChangeShapeType="1"/>
          </p:cNvSpPr>
          <p:nvPr userDrawn="1"/>
        </p:nvSpPr>
        <p:spPr bwMode="auto">
          <a:xfrm>
            <a:off x="69486" y="646566"/>
            <a:ext cx="12047415" cy="0"/>
          </a:xfrm>
          <a:prstGeom prst="line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/>
          <a:lstStyle/>
          <a:p>
            <a:pPr algn="l"/>
            <a:endParaRPr lang="de-DE" dirty="0"/>
          </a:p>
        </p:txBody>
      </p:sp>
      <p:sp>
        <p:nvSpPr>
          <p:cNvPr id="4" name="Titelplatzhalter 3"/>
          <p:cNvSpPr>
            <a:spLocks noGrp="1"/>
          </p:cNvSpPr>
          <p:nvPr>
            <p:ph type="title"/>
          </p:nvPr>
        </p:nvSpPr>
        <p:spPr>
          <a:xfrm>
            <a:off x="88616" y="0"/>
            <a:ext cx="10766768" cy="646566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r>
              <a:rPr lang="de-DE" dirty="0"/>
              <a:t>Titelmasterformat durch Klicken bearbeiten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22EFADAE-BFCE-4807-9638-364A4F38E47C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82146" y="69133"/>
            <a:ext cx="503996" cy="503996"/>
          </a:xfrm>
          <a:prstGeom prst="rect">
            <a:avLst/>
          </a:prstGeom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id="{510C45A3-7DA6-4D3B-ADD2-8C42651E528F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88674" y="69133"/>
            <a:ext cx="504000" cy="504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50" r:id="rId2"/>
    <p:sldLayoutId id="2147483692" r:id="rId3"/>
    <p:sldLayoutId id="2147483652" r:id="rId4"/>
    <p:sldLayoutId id="2147483671" r:id="rId5"/>
    <p:sldLayoutId id="2147483670" r:id="rId6"/>
    <p:sldLayoutId id="2147483649" r:id="rId7"/>
    <p:sldLayoutId id="2147483694" r:id="rId8"/>
  </p:sldLayoutIdLst>
  <p:hf sldNum="0"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1800" b="1">
          <a:solidFill>
            <a:schemeClr val="accent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b="1">
          <a:solidFill>
            <a:srgbClr val="000066"/>
          </a:solidFill>
          <a:latin typeface="Verdana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b="1">
          <a:solidFill>
            <a:srgbClr val="000066"/>
          </a:solidFill>
          <a:latin typeface="Verdana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b="1">
          <a:solidFill>
            <a:srgbClr val="000066"/>
          </a:solidFill>
          <a:latin typeface="Verdana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b="1">
          <a:solidFill>
            <a:srgbClr val="000066"/>
          </a:solidFill>
          <a:latin typeface="Verdana" pitchFamily="34" charset="0"/>
        </a:defRPr>
      </a:lvl5pPr>
      <a:lvl6pPr marL="457212" algn="ctr" rtl="0" eaLnBrk="1" fontAlgn="base" hangingPunct="1">
        <a:spcBef>
          <a:spcPct val="0"/>
        </a:spcBef>
        <a:spcAft>
          <a:spcPct val="0"/>
        </a:spcAft>
        <a:defRPr b="1">
          <a:solidFill>
            <a:srgbClr val="000066"/>
          </a:solidFill>
          <a:latin typeface="Verdana" pitchFamily="34" charset="0"/>
        </a:defRPr>
      </a:lvl6pPr>
      <a:lvl7pPr marL="914423" algn="ctr" rtl="0" eaLnBrk="1" fontAlgn="base" hangingPunct="1">
        <a:spcBef>
          <a:spcPct val="0"/>
        </a:spcBef>
        <a:spcAft>
          <a:spcPct val="0"/>
        </a:spcAft>
        <a:defRPr b="1">
          <a:solidFill>
            <a:srgbClr val="000066"/>
          </a:solidFill>
          <a:latin typeface="Verdana" pitchFamily="34" charset="0"/>
        </a:defRPr>
      </a:lvl7pPr>
      <a:lvl8pPr marL="1371634" algn="ctr" rtl="0" eaLnBrk="1" fontAlgn="base" hangingPunct="1">
        <a:spcBef>
          <a:spcPct val="0"/>
        </a:spcBef>
        <a:spcAft>
          <a:spcPct val="0"/>
        </a:spcAft>
        <a:defRPr b="1">
          <a:solidFill>
            <a:srgbClr val="000066"/>
          </a:solidFill>
          <a:latin typeface="Verdana" pitchFamily="34" charset="0"/>
        </a:defRPr>
      </a:lvl8pPr>
      <a:lvl9pPr marL="1828846" algn="ctr" rtl="0" eaLnBrk="1" fontAlgn="base" hangingPunct="1">
        <a:spcBef>
          <a:spcPct val="0"/>
        </a:spcBef>
        <a:spcAft>
          <a:spcPct val="0"/>
        </a:spcAft>
        <a:defRPr b="1">
          <a:solidFill>
            <a:srgbClr val="000066"/>
          </a:solidFill>
          <a:latin typeface="Verdana" pitchFamily="34" charset="0"/>
        </a:defRPr>
      </a:lvl9pPr>
    </p:titleStyle>
    <p:bodyStyle>
      <a:lvl1pPr marL="265120" indent="-26512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538176" indent="-273057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Ø"/>
        <a:defRPr sz="1600">
          <a:solidFill>
            <a:schemeClr val="tx1"/>
          </a:solidFill>
          <a:latin typeface="+mn-lt"/>
        </a:defRPr>
      </a:lvl2pPr>
      <a:lvl3pPr marL="803295" indent="-26512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"/>
        <a:defRPr sz="1600">
          <a:solidFill>
            <a:schemeClr val="tx1"/>
          </a:solidFill>
          <a:latin typeface="+mn-lt"/>
        </a:defRPr>
      </a:lvl3pPr>
      <a:lvl4pPr marL="1076352" indent="-273057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Char char="–"/>
        <a:defRPr sz="1600">
          <a:solidFill>
            <a:schemeClr val="tx1"/>
          </a:solidFill>
          <a:latin typeface="+mn-lt"/>
        </a:defRPr>
      </a:lvl4pPr>
      <a:lvl5pPr marL="1341472" indent="-26512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Char char="»"/>
        <a:defRPr sz="1600">
          <a:solidFill>
            <a:schemeClr val="tx1"/>
          </a:solidFill>
          <a:latin typeface="+mn-lt"/>
        </a:defRPr>
      </a:lvl5pPr>
      <a:lvl6pPr marL="2514663" indent="-228606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6pPr>
      <a:lvl7pPr marL="2971874" indent="-228606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7pPr>
      <a:lvl8pPr marL="3429086" indent="-228606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8pPr>
      <a:lvl9pPr marL="3886297" indent="-228606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12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23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34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46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57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9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8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91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82" userDrawn="1">
          <p15:clr>
            <a:srgbClr val="F26B43"/>
          </p15:clr>
        </p15:guide>
        <p15:guide id="2" pos="44" userDrawn="1">
          <p15:clr>
            <a:srgbClr val="F26B43"/>
          </p15:clr>
        </p15:guide>
        <p15:guide id="3" pos="7636" userDrawn="1">
          <p15:clr>
            <a:srgbClr val="F26B43"/>
          </p15:clr>
        </p15:guide>
        <p15:guide id="4" orient="horz" pos="411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9.jpg"/><Relationship Id="rId4" Type="http://schemas.openxmlformats.org/officeDocument/2006/relationships/image" Target="../media/image48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jpeg"/><Relationship Id="rId3" Type="http://schemas.openxmlformats.org/officeDocument/2006/relationships/image" Target="../media/image56.jpeg"/><Relationship Id="rId7" Type="http://schemas.openxmlformats.org/officeDocument/2006/relationships/image" Target="../media/image60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9.jpeg"/><Relationship Id="rId5" Type="http://schemas.openxmlformats.org/officeDocument/2006/relationships/image" Target="../media/image58.jpeg"/><Relationship Id="rId4" Type="http://schemas.openxmlformats.org/officeDocument/2006/relationships/image" Target="../media/image57.jpeg"/><Relationship Id="rId9" Type="http://schemas.openxmlformats.org/officeDocument/2006/relationships/image" Target="../media/image62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jpeg"/><Relationship Id="rId3" Type="http://schemas.openxmlformats.org/officeDocument/2006/relationships/image" Target="../media/image64.jpg"/><Relationship Id="rId7" Type="http://schemas.openxmlformats.org/officeDocument/2006/relationships/image" Target="../media/image68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7.jpeg"/><Relationship Id="rId5" Type="http://schemas.openxmlformats.org/officeDocument/2006/relationships/image" Target="../media/image66.jpeg"/><Relationship Id="rId10" Type="http://schemas.openxmlformats.org/officeDocument/2006/relationships/image" Target="../media/image71.jpeg"/><Relationship Id="rId4" Type="http://schemas.openxmlformats.org/officeDocument/2006/relationships/image" Target="../media/image65.jpeg"/><Relationship Id="rId9" Type="http://schemas.openxmlformats.org/officeDocument/2006/relationships/image" Target="../media/image70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jpeg"/><Relationship Id="rId3" Type="http://schemas.openxmlformats.org/officeDocument/2006/relationships/image" Target="../media/image73.jpeg"/><Relationship Id="rId7" Type="http://schemas.openxmlformats.org/officeDocument/2006/relationships/image" Target="../media/image77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6.jpeg"/><Relationship Id="rId11" Type="http://schemas.openxmlformats.org/officeDocument/2006/relationships/image" Target="../media/image81.jpeg"/><Relationship Id="rId5" Type="http://schemas.openxmlformats.org/officeDocument/2006/relationships/image" Target="../media/image75.jpeg"/><Relationship Id="rId10" Type="http://schemas.openxmlformats.org/officeDocument/2006/relationships/image" Target="../media/image80.jpeg"/><Relationship Id="rId4" Type="http://schemas.openxmlformats.org/officeDocument/2006/relationships/image" Target="../media/image74.jpeg"/><Relationship Id="rId9" Type="http://schemas.openxmlformats.org/officeDocument/2006/relationships/image" Target="../media/image79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jpeg"/><Relationship Id="rId3" Type="http://schemas.openxmlformats.org/officeDocument/2006/relationships/image" Target="../media/image83.jpeg"/><Relationship Id="rId7" Type="http://schemas.openxmlformats.org/officeDocument/2006/relationships/image" Target="../media/image87.jpeg"/><Relationship Id="rId12" Type="http://schemas.openxmlformats.org/officeDocument/2006/relationships/image" Target="../media/image92.jpe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6.jpeg"/><Relationship Id="rId11" Type="http://schemas.openxmlformats.org/officeDocument/2006/relationships/image" Target="../media/image91.jpeg"/><Relationship Id="rId5" Type="http://schemas.openxmlformats.org/officeDocument/2006/relationships/image" Target="../media/image85.jpeg"/><Relationship Id="rId10" Type="http://schemas.openxmlformats.org/officeDocument/2006/relationships/image" Target="../media/image90.jpeg"/><Relationship Id="rId4" Type="http://schemas.openxmlformats.org/officeDocument/2006/relationships/image" Target="../media/image84.jpeg"/><Relationship Id="rId9" Type="http://schemas.openxmlformats.org/officeDocument/2006/relationships/image" Target="../media/image89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30.jpeg"/><Relationship Id="rId7" Type="http://schemas.openxmlformats.org/officeDocument/2006/relationships/image" Target="../media/image34.jpe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3.jpeg"/><Relationship Id="rId5" Type="http://schemas.openxmlformats.org/officeDocument/2006/relationships/image" Target="../media/image32.jpg"/><Relationship Id="rId4" Type="http://schemas.openxmlformats.org/officeDocument/2006/relationships/image" Target="../media/image31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 9">
            <a:extLst>
              <a:ext uri="{FF2B5EF4-FFF2-40B4-BE49-F238E27FC236}">
                <a16:creationId xmlns:a16="http://schemas.microsoft.com/office/drawing/2014/main" id="{AC027013-01D1-4085-9882-08B97DD7C2C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04312" y="620528"/>
            <a:ext cx="2448272" cy="2448272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D9D0ADE0-B4E0-41A6-AB6B-74B039EA02E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04312" y="3573016"/>
            <a:ext cx="2448272" cy="2448272"/>
          </a:xfrm>
          <a:prstGeom prst="rect">
            <a:avLst/>
          </a:prstGeom>
        </p:spPr>
      </p:pic>
      <p:sp>
        <p:nvSpPr>
          <p:cNvPr id="14" name="Textfeld 13">
            <a:extLst>
              <a:ext uri="{FF2B5EF4-FFF2-40B4-BE49-F238E27FC236}">
                <a16:creationId xmlns:a16="http://schemas.microsoft.com/office/drawing/2014/main" id="{DF721FE8-3046-42CB-A190-DE5D35B0C9CA}"/>
              </a:ext>
            </a:extLst>
          </p:cNvPr>
          <p:cNvSpPr txBox="1"/>
          <p:nvPr/>
        </p:nvSpPr>
        <p:spPr>
          <a:xfrm>
            <a:off x="568692" y="620528"/>
            <a:ext cx="86236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b="1" dirty="0">
                <a:solidFill>
                  <a:srgbClr val="172982"/>
                </a:solidFill>
                <a:latin typeface="+mn-lt"/>
              </a:rPr>
              <a:t>QM-Workshop</a:t>
            </a: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B202F93C-4A6B-4F8E-8CCA-A01AFDAD4BFF}"/>
              </a:ext>
            </a:extLst>
          </p:cNvPr>
          <p:cNvSpPr txBox="1"/>
          <p:nvPr/>
        </p:nvSpPr>
        <p:spPr>
          <a:xfrm>
            <a:off x="565160" y="1177208"/>
            <a:ext cx="81369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>
                <a:solidFill>
                  <a:srgbClr val="AF1A1A"/>
                </a:solidFill>
                <a:latin typeface="+mn-lt"/>
              </a:rPr>
              <a:t>Eine Idee geht in die 15. Runde</a:t>
            </a:r>
            <a:endParaRPr lang="de-DE" sz="2800" dirty="0">
              <a:solidFill>
                <a:srgbClr val="AF1A1A"/>
              </a:solidFill>
              <a:latin typeface="+mn-lt"/>
            </a:endParaRP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E4BC3A78-3746-4F0D-AE4C-1C33AEC7C7CE}"/>
              </a:ext>
            </a:extLst>
          </p:cNvPr>
          <p:cNvSpPr txBox="1"/>
          <p:nvPr/>
        </p:nvSpPr>
        <p:spPr>
          <a:xfrm>
            <a:off x="565160" y="5190291"/>
            <a:ext cx="81369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>
                <a:solidFill>
                  <a:srgbClr val="6A6A6A"/>
                </a:solidFill>
                <a:latin typeface="+mn-lt"/>
              </a:rPr>
              <a:t>Dipl.-Ing. (FH) Stephan Joseph</a:t>
            </a:r>
          </a:p>
          <a:p>
            <a:r>
              <a:rPr lang="de-DE" dirty="0">
                <a:solidFill>
                  <a:srgbClr val="6A6A6A"/>
                </a:solidFill>
                <a:latin typeface="+mn-lt"/>
              </a:rPr>
              <a:t>Berater, Trainer, Mediator, Coach, Autor</a:t>
            </a:r>
            <a:endParaRPr lang="de-DE" sz="2800" dirty="0">
              <a:solidFill>
                <a:srgbClr val="6A6A6A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359611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583E5041-00B1-AD51-574D-64D027473D5A}"/>
              </a:ext>
            </a:extLst>
          </p:cNvPr>
          <p:cNvSpPr/>
          <p:nvPr/>
        </p:nvSpPr>
        <p:spPr>
          <a:xfrm>
            <a:off x="0" y="660970"/>
            <a:ext cx="12192000" cy="594935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600" dirty="0" err="1"/>
          </a:p>
        </p:txBody>
      </p:sp>
      <p:pic>
        <p:nvPicPr>
          <p:cNvPr id="1026" name="Picture 2" descr="Bildergebnis für spax">
            <a:extLst>
              <a:ext uri="{FF2B5EF4-FFF2-40B4-BE49-F238E27FC236}">
                <a16:creationId xmlns:a16="http://schemas.microsoft.com/office/drawing/2014/main" id="{6D1FBA38-6C61-010C-FA85-6082D0F3D1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270591">
            <a:off x="4527451" y="1224687"/>
            <a:ext cx="1962150" cy="1962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platzhalter 3">
            <a:extLst>
              <a:ext uri="{FF2B5EF4-FFF2-40B4-BE49-F238E27FC236}">
                <a16:creationId xmlns:a16="http://schemas.microsoft.com/office/drawing/2014/main" id="{6247E4CF-2DCB-8F45-E09E-4BF87C74EE1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b="0" dirty="0"/>
              <a:t>04.03.2016 – Sport &amp; Beruf, Access Beispiel, ISO 14001:2016</a:t>
            </a:r>
            <a:endParaRPr lang="de-DE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9. QM-Workshop - Spax</a:t>
            </a:r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4484" y="848957"/>
            <a:ext cx="4406680" cy="24016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Grafik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0858" y="880665"/>
            <a:ext cx="5409936" cy="30218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Grafik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4484" y="3618840"/>
            <a:ext cx="11856172" cy="27624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8606461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41D0F53B-2EB2-33D8-CFA8-DF8E20F48611}"/>
              </a:ext>
            </a:extLst>
          </p:cNvPr>
          <p:cNvSpPr/>
          <p:nvPr/>
        </p:nvSpPr>
        <p:spPr>
          <a:xfrm>
            <a:off x="0" y="660970"/>
            <a:ext cx="12192000" cy="594935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600" dirty="0" err="1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66AF4EEE-E6D4-D054-FD2A-3565B41938D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b="0" dirty="0"/>
              <a:t>17.03.2017 – Führung, GfK, Konfliktmanagementsystem</a:t>
            </a:r>
            <a:endParaRPr lang="de-DE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tabLst>
                <a:tab pos="4751388" algn="l"/>
              </a:tabLst>
            </a:pPr>
            <a:r>
              <a:rPr lang="de-DE" dirty="0"/>
              <a:t>10. QM-Workshop – DÜRR Eceoclean</a:t>
            </a:r>
          </a:p>
        </p:txBody>
      </p:sp>
      <p:pic>
        <p:nvPicPr>
          <p:cNvPr id="12" name="Grafik 11">
            <a:extLst>
              <a:ext uri="{FF2B5EF4-FFF2-40B4-BE49-F238E27FC236}">
                <a16:creationId xmlns:a16="http://schemas.microsoft.com/office/drawing/2014/main" id="{155D87BE-5FF6-4372-AE80-423FA6717BB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94189" y="811356"/>
            <a:ext cx="4548651" cy="261822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9B5DCFB9-E811-4469-868E-7F0050A06E6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24950" y="3194080"/>
            <a:ext cx="2949900" cy="292561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D9D8C8CF-2A89-4CF1-A006-C2C60BD47BE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0058" y="3589265"/>
            <a:ext cx="4599530" cy="28762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C18980DE-1382-4FA3-873C-21EFF3F665C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336360" y="2492895"/>
            <a:ext cx="2304256" cy="409195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Grafik 13">
            <a:extLst>
              <a:ext uri="{FF2B5EF4-FFF2-40B4-BE49-F238E27FC236}">
                <a16:creationId xmlns:a16="http://schemas.microsoft.com/office/drawing/2014/main" id="{0613ECD9-A21D-4EA3-B326-CC593517E28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9336" y="764703"/>
            <a:ext cx="6380823" cy="29256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4987904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EA9095FE-D132-E45D-A2EF-DDAC5F6228CF}"/>
              </a:ext>
            </a:extLst>
          </p:cNvPr>
          <p:cNvSpPr/>
          <p:nvPr/>
        </p:nvSpPr>
        <p:spPr>
          <a:xfrm>
            <a:off x="0" y="660970"/>
            <a:ext cx="12192000" cy="594935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600" dirty="0" err="1"/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68B741B7-AD63-47FA-8D73-89254726099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50670" y="1005959"/>
            <a:ext cx="3368824" cy="299419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9" name="Grafik 18" descr="Ein Bild, das Baum, Zug, draußen, Rauch enthält.&#10;&#10;Automatisch generierte Beschreibung">
            <a:extLst>
              <a:ext uri="{FF2B5EF4-FFF2-40B4-BE49-F238E27FC236}">
                <a16:creationId xmlns:a16="http://schemas.microsoft.com/office/drawing/2014/main" id="{7432B1D7-7158-4208-97D6-66D894EDCB3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58416" y="790994"/>
            <a:ext cx="1932244" cy="176681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xtplatzhalter 2">
            <a:extLst>
              <a:ext uri="{FF2B5EF4-FFF2-40B4-BE49-F238E27FC236}">
                <a16:creationId xmlns:a16="http://schemas.microsoft.com/office/drawing/2014/main" id="{6D0FB0B6-A0F9-8DE8-D2EC-24AE3C13BE3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b="0" dirty="0"/>
              <a:t>16.03.2018 – Meetings, Lesung, Coaching, Zertifizierung, Review</a:t>
            </a:r>
            <a:endParaRPr lang="de-DE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11. QM-Workshop – WECO Feuerwerk</a:t>
            </a:r>
          </a:p>
        </p:txBody>
      </p:sp>
      <p:pic>
        <p:nvPicPr>
          <p:cNvPr id="7" name="Grafik 6" descr="Ein Bild, das Person, stehend, darstellend, Boden enthält.&#10;&#10;Automatisch generierte Beschreibung">
            <a:extLst>
              <a:ext uri="{FF2B5EF4-FFF2-40B4-BE49-F238E27FC236}">
                <a16:creationId xmlns:a16="http://schemas.microsoft.com/office/drawing/2014/main" id="{3F389EC5-FCA6-4805-9B23-59B44B7AEE6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1344" y="735502"/>
            <a:ext cx="6312886" cy="26934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Grafik 12" descr="Ein Bild, das Person, Gruppe, Boden, stehend enthält.&#10;&#10;Automatisch generierte Beschreibung">
            <a:extLst>
              <a:ext uri="{FF2B5EF4-FFF2-40B4-BE49-F238E27FC236}">
                <a16:creationId xmlns:a16="http://schemas.microsoft.com/office/drawing/2014/main" id="{A3C58113-315E-4150-B63C-7B1AF5BC271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1583" y="2082251"/>
            <a:ext cx="4808543" cy="193143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" name="Grafik 14" descr="Ein Bild, das Person, Mann, drinnen enthält.&#10;&#10;Automatisch generierte Beschreibung">
            <a:extLst>
              <a:ext uri="{FF2B5EF4-FFF2-40B4-BE49-F238E27FC236}">
                <a16:creationId xmlns:a16="http://schemas.microsoft.com/office/drawing/2014/main" id="{318EE57D-AF1A-47E2-A214-30603951395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81842" y="4211321"/>
            <a:ext cx="3368824" cy="227395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7" name="Grafik 16" descr="Ein Bild, das Person, Mann enthält.&#10;&#10;Automatisch generierte Beschreibung">
            <a:extLst>
              <a:ext uri="{FF2B5EF4-FFF2-40B4-BE49-F238E27FC236}">
                <a16:creationId xmlns:a16="http://schemas.microsoft.com/office/drawing/2014/main" id="{6F44C2F0-E31F-42A5-8D23-908F7AA5F693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02154" y="2825276"/>
            <a:ext cx="3368824" cy="163949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Grafik 3" descr="Ein Bild, das Mann, Wand, Person, drinnen enthält.&#10;&#10;Automatisch generierte Beschreibung">
            <a:extLst>
              <a:ext uri="{FF2B5EF4-FFF2-40B4-BE49-F238E27FC236}">
                <a16:creationId xmlns:a16="http://schemas.microsoft.com/office/drawing/2014/main" id="{4BDF7D7E-D9F1-4740-86AF-9887B96246E0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6561" y="3645023"/>
            <a:ext cx="2659079" cy="26169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Grafik 8" descr="Ein Bild, das Text enthält.&#10;&#10;Automatisch generierte Beschreibung">
            <a:extLst>
              <a:ext uri="{FF2B5EF4-FFF2-40B4-BE49-F238E27FC236}">
                <a16:creationId xmlns:a16="http://schemas.microsoft.com/office/drawing/2014/main" id="{DDC3C9EC-E08D-4A7E-8EBE-A68AFD562AB5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88088" y="3814714"/>
            <a:ext cx="5040560" cy="26672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967314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E5673831-8693-C663-2DF7-C0E21A2D3C72}"/>
              </a:ext>
            </a:extLst>
          </p:cNvPr>
          <p:cNvSpPr/>
          <p:nvPr/>
        </p:nvSpPr>
        <p:spPr>
          <a:xfrm>
            <a:off x="0" y="660970"/>
            <a:ext cx="12192000" cy="594935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600" dirty="0" err="1"/>
          </a:p>
        </p:txBody>
      </p:sp>
      <p:pic>
        <p:nvPicPr>
          <p:cNvPr id="20" name="Grafik 19" descr="Ein Bild, das Person, draußen, Gruppe, gelb enthält.&#10;&#10;Automatisch generierte Beschreibung">
            <a:extLst>
              <a:ext uri="{FF2B5EF4-FFF2-40B4-BE49-F238E27FC236}">
                <a16:creationId xmlns:a16="http://schemas.microsoft.com/office/drawing/2014/main" id="{6F09FD32-FECA-6D93-1351-793D216B57A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07328" y="2999431"/>
            <a:ext cx="2348493" cy="15640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xtplatzhalter 2">
            <a:extLst>
              <a:ext uri="{FF2B5EF4-FFF2-40B4-BE49-F238E27FC236}">
                <a16:creationId xmlns:a16="http://schemas.microsoft.com/office/drawing/2014/main" id="{8D85DEC5-33C0-5CA6-6272-2FB64098B06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328" y="320055"/>
            <a:ext cx="10808056" cy="324000"/>
          </a:xfrm>
        </p:spPr>
        <p:txBody>
          <a:bodyPr/>
          <a:lstStyle/>
          <a:p>
            <a:r>
              <a:rPr lang="de-DE" dirty="0"/>
              <a:t>04.04.2019 – Compliance, Blended-Learning, Unternehmenskultur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12. QM-Workshop – M. Busch in Bestwig</a:t>
            </a:r>
          </a:p>
        </p:txBody>
      </p:sp>
      <p:pic>
        <p:nvPicPr>
          <p:cNvPr id="5" name="Grafik 4" descr="Ein Bild, das Tisch, Person, drinnen, Gruppe enthält.&#10;&#10;Automatisch generierte Beschreibung">
            <a:extLst>
              <a:ext uri="{FF2B5EF4-FFF2-40B4-BE49-F238E27FC236}">
                <a16:creationId xmlns:a16="http://schemas.microsoft.com/office/drawing/2014/main" id="{BF8126E1-7CFE-456E-98F2-D96EC77A0A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70232" y="786691"/>
            <a:ext cx="6516585" cy="43465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Grafik 9" descr="Ein Bild, das Person, drinnen enthält.&#10;&#10;Automatisch generierte Beschreibung">
            <a:extLst>
              <a:ext uri="{FF2B5EF4-FFF2-40B4-BE49-F238E27FC236}">
                <a16:creationId xmlns:a16="http://schemas.microsoft.com/office/drawing/2014/main" id="{2EB50183-A546-A95C-7150-C2337D19D11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15311" y="3429000"/>
            <a:ext cx="4574640" cy="305128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Grafik 11" descr="Ein Bild, das Person, stehend, Boden, drinnen enthält.&#10;&#10;Automatisch generierte Beschreibung">
            <a:extLst>
              <a:ext uri="{FF2B5EF4-FFF2-40B4-BE49-F238E27FC236}">
                <a16:creationId xmlns:a16="http://schemas.microsoft.com/office/drawing/2014/main" id="{846575AB-B09C-865A-53BE-F930C19DD92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28248" y="4233503"/>
            <a:ext cx="3433070" cy="228985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Grafik 13" descr="Ein Bild, das Text, Person, Wand, Mann enthält.&#10;&#10;Automatisch generierte Beschreibung">
            <a:extLst>
              <a:ext uri="{FF2B5EF4-FFF2-40B4-BE49-F238E27FC236}">
                <a16:creationId xmlns:a16="http://schemas.microsoft.com/office/drawing/2014/main" id="{086F8D9D-9F9D-3A19-F2A1-977E24FCBF3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1721" y="786691"/>
            <a:ext cx="1881892" cy="20662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6" name="Grafik 15" descr="Ein Bild, das Text, Person, Mann, drinnen enthält.&#10;&#10;Automatisch generierte Beschreibung">
            <a:extLst>
              <a:ext uri="{FF2B5EF4-FFF2-40B4-BE49-F238E27FC236}">
                <a16:creationId xmlns:a16="http://schemas.microsoft.com/office/drawing/2014/main" id="{53A2A993-7CAE-D0EB-F8A1-2094E2E32356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26882" y="1871181"/>
            <a:ext cx="1567918" cy="21421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8" name="Grafik 17" descr="Ein Bild, das Person, Wand, drinnen, Mann enthält.&#10;&#10;Automatisch generierte Beschreibung">
            <a:extLst>
              <a:ext uri="{FF2B5EF4-FFF2-40B4-BE49-F238E27FC236}">
                <a16:creationId xmlns:a16="http://schemas.microsoft.com/office/drawing/2014/main" id="{69D0B6D3-EAB9-CC78-CEAD-11DDF8AF5010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0256" y="3173496"/>
            <a:ext cx="1567917" cy="21979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2" name="Grafik 21" descr="Ein Bild, das Person, draußen, Gruppe, Personen enthält.&#10;&#10;Automatisch generierte Beschreibung">
            <a:extLst>
              <a:ext uri="{FF2B5EF4-FFF2-40B4-BE49-F238E27FC236}">
                <a16:creationId xmlns:a16="http://schemas.microsoft.com/office/drawing/2014/main" id="{51C57148-D445-4984-EB7F-0104106760B6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21768" y="919698"/>
            <a:ext cx="2749407" cy="183385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Grafik 7" descr="Ein Bild, das Person, drinnen, stehend enthält.&#10;&#10;Automatisch generierte Beschreibung">
            <a:extLst>
              <a:ext uri="{FF2B5EF4-FFF2-40B4-BE49-F238E27FC236}">
                <a16:creationId xmlns:a16="http://schemas.microsoft.com/office/drawing/2014/main" id="{7D6C448B-4D3F-29D6-B884-5C3D379694A8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27957" y="4182792"/>
            <a:ext cx="1567918" cy="229749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376681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>
            <a:extLst>
              <a:ext uri="{FF2B5EF4-FFF2-40B4-BE49-F238E27FC236}">
                <a16:creationId xmlns:a16="http://schemas.microsoft.com/office/drawing/2014/main" id="{AC99CA4D-B9AB-67F5-4FBE-4CFA0C53B624}"/>
              </a:ext>
            </a:extLst>
          </p:cNvPr>
          <p:cNvSpPr/>
          <p:nvPr/>
        </p:nvSpPr>
        <p:spPr>
          <a:xfrm>
            <a:off x="0" y="660970"/>
            <a:ext cx="12192000" cy="594935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600" dirty="0" err="1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2024797B-5375-22F2-862A-7614EBD0203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b="0" dirty="0"/>
              <a:t>06.03.2020 –&gt; 2021 –&gt; 02.09.2022 – 3D-Druck, Schulungsprozess, Corona Erkenntnisse</a:t>
            </a:r>
            <a:endParaRPr lang="de-DE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13. QM-Workshop – VPA Remscheid</a:t>
            </a:r>
          </a:p>
        </p:txBody>
      </p:sp>
      <p:cxnSp>
        <p:nvCxnSpPr>
          <p:cNvPr id="8" name="Gerader Verbinder 7">
            <a:extLst>
              <a:ext uri="{FF2B5EF4-FFF2-40B4-BE49-F238E27FC236}">
                <a16:creationId xmlns:a16="http://schemas.microsoft.com/office/drawing/2014/main" id="{4AA852D5-E6B9-20DF-39F8-1B44C317656F}"/>
              </a:ext>
            </a:extLst>
          </p:cNvPr>
          <p:cNvCxnSpPr>
            <a:cxnSpLocks/>
          </p:cNvCxnSpPr>
          <p:nvPr/>
        </p:nvCxnSpPr>
        <p:spPr>
          <a:xfrm flipV="1">
            <a:off x="47328" y="404664"/>
            <a:ext cx="985801" cy="162000"/>
          </a:xfrm>
          <a:prstGeom prst="line">
            <a:avLst/>
          </a:prstGeom>
          <a:ln/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1" name="Gerader Verbinder 10">
            <a:extLst>
              <a:ext uri="{FF2B5EF4-FFF2-40B4-BE49-F238E27FC236}">
                <a16:creationId xmlns:a16="http://schemas.microsoft.com/office/drawing/2014/main" id="{250ABC3D-0BEA-B704-7B27-DCAE3D82BC8C}"/>
              </a:ext>
            </a:extLst>
          </p:cNvPr>
          <p:cNvCxnSpPr>
            <a:cxnSpLocks/>
          </p:cNvCxnSpPr>
          <p:nvPr/>
        </p:nvCxnSpPr>
        <p:spPr>
          <a:xfrm flipV="1">
            <a:off x="911424" y="392788"/>
            <a:ext cx="985801" cy="162000"/>
          </a:xfrm>
          <a:prstGeom prst="line">
            <a:avLst/>
          </a:prstGeom>
          <a:ln/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pic>
        <p:nvPicPr>
          <p:cNvPr id="12" name="Grafik 11" descr="Ein Bild, das Kleidung, Mann, Jeans, Person enthält.&#10;&#10;KI-generierte Inhalte können fehlerhaft sein.">
            <a:extLst>
              <a:ext uri="{FF2B5EF4-FFF2-40B4-BE49-F238E27FC236}">
                <a16:creationId xmlns:a16="http://schemas.microsoft.com/office/drawing/2014/main" id="{5B1D85CE-D552-0985-CD1A-0F8575D0C21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06" t="15343" r="29151" b="44191"/>
          <a:stretch>
            <a:fillRect/>
          </a:stretch>
        </p:blipFill>
        <p:spPr>
          <a:xfrm flipH="1">
            <a:off x="4540475" y="724829"/>
            <a:ext cx="2493353" cy="2021015"/>
          </a:xfrm>
          <a:prstGeom prst="rect">
            <a:avLst/>
          </a:prstGeom>
        </p:spPr>
      </p:pic>
      <p:pic>
        <p:nvPicPr>
          <p:cNvPr id="15" name="Grafik 14" descr="Ein Bild, das Kleidung, Person, Im Haus, Schuhwerk enthält.">
            <a:extLst>
              <a:ext uri="{FF2B5EF4-FFF2-40B4-BE49-F238E27FC236}">
                <a16:creationId xmlns:a16="http://schemas.microsoft.com/office/drawing/2014/main" id="{FB832B13-E2C1-3F1E-ED15-62034D2C4F0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85" t="20265" b="32067"/>
          <a:stretch>
            <a:fillRect/>
          </a:stretch>
        </p:blipFill>
        <p:spPr>
          <a:xfrm>
            <a:off x="7320136" y="710533"/>
            <a:ext cx="4778563" cy="2043132"/>
          </a:xfrm>
          <a:prstGeom prst="rect">
            <a:avLst/>
          </a:prstGeom>
        </p:spPr>
      </p:pic>
      <p:pic>
        <p:nvPicPr>
          <p:cNvPr id="20" name="Grafik 19" descr="Ein Bild, das Person, Kleidung, Text, Menschliches Gesicht enthält.">
            <a:extLst>
              <a:ext uri="{FF2B5EF4-FFF2-40B4-BE49-F238E27FC236}">
                <a16:creationId xmlns:a16="http://schemas.microsoft.com/office/drawing/2014/main" id="{59CA451D-5DF4-B400-8243-6E30A316809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70" t="5422" r="41151"/>
          <a:stretch>
            <a:fillRect/>
          </a:stretch>
        </p:blipFill>
        <p:spPr>
          <a:xfrm>
            <a:off x="1876534" y="711265"/>
            <a:ext cx="2493351" cy="3581756"/>
          </a:xfrm>
          <a:prstGeom prst="rect">
            <a:avLst/>
          </a:prstGeom>
        </p:spPr>
      </p:pic>
      <p:pic>
        <p:nvPicPr>
          <p:cNvPr id="23" name="Grafik 22" descr="Ein Bild, das Mann, Im Haus, Kleidung, Person enthält.">
            <a:extLst>
              <a:ext uri="{FF2B5EF4-FFF2-40B4-BE49-F238E27FC236}">
                <a16:creationId xmlns:a16="http://schemas.microsoft.com/office/drawing/2014/main" id="{C5C388CA-4B08-0303-67BD-127D6B54AC5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581" r="9651" b="37179"/>
          <a:stretch>
            <a:fillRect/>
          </a:stretch>
        </p:blipFill>
        <p:spPr>
          <a:xfrm>
            <a:off x="4540475" y="2807084"/>
            <a:ext cx="4261032" cy="1494087"/>
          </a:xfrm>
          <a:prstGeom prst="rect">
            <a:avLst/>
          </a:prstGeom>
        </p:spPr>
      </p:pic>
      <p:pic>
        <p:nvPicPr>
          <p:cNvPr id="27" name="Grafik 26" descr="Ein Bild, das Person, Kleidung, draußen, Mobiliar enthält.">
            <a:extLst>
              <a:ext uri="{FF2B5EF4-FFF2-40B4-BE49-F238E27FC236}">
                <a16:creationId xmlns:a16="http://schemas.microsoft.com/office/drawing/2014/main" id="{FE1B9A34-9D99-1A1B-D880-64AD6C06537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0" t="9842" r="7205" b="34912"/>
          <a:stretch>
            <a:fillRect/>
          </a:stretch>
        </p:blipFill>
        <p:spPr>
          <a:xfrm>
            <a:off x="2949154" y="4326655"/>
            <a:ext cx="4731022" cy="2207345"/>
          </a:xfrm>
          <a:prstGeom prst="rect">
            <a:avLst/>
          </a:prstGeom>
        </p:spPr>
      </p:pic>
      <p:pic>
        <p:nvPicPr>
          <p:cNvPr id="29" name="Grafik 28" descr="Ein Bild, das Person, Kleidung, Schuhwerk, Mobiliar enthält.">
            <a:extLst>
              <a:ext uri="{FF2B5EF4-FFF2-40B4-BE49-F238E27FC236}">
                <a16:creationId xmlns:a16="http://schemas.microsoft.com/office/drawing/2014/main" id="{B4686719-9B61-4B26-132B-9DE31F5D4F8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363" b="19367"/>
          <a:stretch>
            <a:fillRect/>
          </a:stretch>
        </p:blipFill>
        <p:spPr>
          <a:xfrm>
            <a:off x="8927638" y="2829315"/>
            <a:ext cx="3171061" cy="1457178"/>
          </a:xfrm>
          <a:prstGeom prst="rect">
            <a:avLst/>
          </a:prstGeom>
        </p:spPr>
      </p:pic>
      <p:pic>
        <p:nvPicPr>
          <p:cNvPr id="33" name="Grafik 32" descr="Ein Bild, das Person, Menschliches Gesicht, Kleidung, Im Haus enthält.">
            <a:extLst>
              <a:ext uri="{FF2B5EF4-FFF2-40B4-BE49-F238E27FC236}">
                <a16:creationId xmlns:a16="http://schemas.microsoft.com/office/drawing/2014/main" id="{53088486-323C-526A-A52C-63D942FB0CA5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72" t="6072" r="556" b="16215"/>
          <a:stretch>
            <a:fillRect/>
          </a:stretch>
        </p:blipFill>
        <p:spPr>
          <a:xfrm>
            <a:off x="90190" y="4326656"/>
            <a:ext cx="2769431" cy="2218096"/>
          </a:xfrm>
          <a:prstGeom prst="rect">
            <a:avLst/>
          </a:prstGeom>
        </p:spPr>
      </p:pic>
      <p:pic>
        <p:nvPicPr>
          <p:cNvPr id="35" name="Grafik 34" descr="Ein Bild, das Im Haus, Wand, Person, Whiteboard enthält.&#10;&#10;KI-generierte Inhalte können fehlerhaft sein.">
            <a:extLst>
              <a:ext uri="{FF2B5EF4-FFF2-40B4-BE49-F238E27FC236}">
                <a16:creationId xmlns:a16="http://schemas.microsoft.com/office/drawing/2014/main" id="{ACEC3EC4-4A13-73B6-D478-815C8A734A5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06" t="17629" r="31578"/>
          <a:stretch>
            <a:fillRect/>
          </a:stretch>
        </p:blipFill>
        <p:spPr>
          <a:xfrm>
            <a:off x="47328" y="698164"/>
            <a:ext cx="1761589" cy="3581756"/>
          </a:xfrm>
          <a:prstGeom prst="rect">
            <a:avLst/>
          </a:prstGeom>
        </p:spPr>
      </p:pic>
      <p:grpSp>
        <p:nvGrpSpPr>
          <p:cNvPr id="37" name="Gruppieren 36">
            <a:extLst>
              <a:ext uri="{FF2B5EF4-FFF2-40B4-BE49-F238E27FC236}">
                <a16:creationId xmlns:a16="http://schemas.microsoft.com/office/drawing/2014/main" id="{11BB6382-7140-84AF-34CD-BD352629A2A8}"/>
              </a:ext>
            </a:extLst>
          </p:cNvPr>
          <p:cNvGrpSpPr/>
          <p:nvPr/>
        </p:nvGrpSpPr>
        <p:grpSpPr>
          <a:xfrm>
            <a:off x="7793178" y="4337406"/>
            <a:ext cx="4308632" cy="2207345"/>
            <a:chOff x="7891452" y="4438451"/>
            <a:chExt cx="4159748" cy="2104707"/>
          </a:xfrm>
        </p:grpSpPr>
        <p:pic>
          <p:nvPicPr>
            <p:cNvPr id="25" name="Grafik 24" descr="Ein Bild, das Kleidung, Person, Im Haus, Mann enthält.">
              <a:extLst>
                <a:ext uri="{FF2B5EF4-FFF2-40B4-BE49-F238E27FC236}">
                  <a16:creationId xmlns:a16="http://schemas.microsoft.com/office/drawing/2014/main" id="{ACF6C201-0315-76B6-7B0A-EFAA0F271700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682" t="14379" r="18293" b="42483"/>
            <a:stretch>
              <a:fillRect/>
            </a:stretch>
          </p:blipFill>
          <p:spPr>
            <a:xfrm>
              <a:off x="8746134" y="4439692"/>
              <a:ext cx="3305066" cy="2055347"/>
            </a:xfrm>
            <a:prstGeom prst="rect">
              <a:avLst/>
            </a:prstGeom>
          </p:spPr>
        </p:pic>
        <p:pic>
          <p:nvPicPr>
            <p:cNvPr id="36" name="Grafik 35" descr="Ein Bild, das Kleidung, Person, Im Haus, Mann enthält.">
              <a:extLst>
                <a:ext uri="{FF2B5EF4-FFF2-40B4-BE49-F238E27FC236}">
                  <a16:creationId xmlns:a16="http://schemas.microsoft.com/office/drawing/2014/main" id="{5B80CC6B-FE80-6060-8469-B856F6926776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194" t="14379" r="73483" b="42483"/>
            <a:stretch>
              <a:fillRect/>
            </a:stretch>
          </p:blipFill>
          <p:spPr>
            <a:xfrm>
              <a:off x="7891452" y="4438451"/>
              <a:ext cx="1322069" cy="210470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787063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hteck 33">
            <a:extLst>
              <a:ext uri="{FF2B5EF4-FFF2-40B4-BE49-F238E27FC236}">
                <a16:creationId xmlns:a16="http://schemas.microsoft.com/office/drawing/2014/main" id="{628662D2-D93F-2F99-4D52-884A57322C42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660970"/>
            <a:ext cx="12192000" cy="594935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600" dirty="0" err="1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2024797B-5375-22F2-862A-7614EBD0203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b="0" dirty="0"/>
              <a:t>19.09.2025 – Gewalt? Bei uns doch nicht; Lieferantenaudits; QM als 2. Fremdsprache</a:t>
            </a:r>
            <a:endParaRPr lang="de-DE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14. QM-Workshop – Tebit</a:t>
            </a:r>
          </a:p>
        </p:txBody>
      </p:sp>
      <p:grpSp>
        <p:nvGrpSpPr>
          <p:cNvPr id="35" name="Gruppieren 34">
            <a:extLst>
              <a:ext uri="{FF2B5EF4-FFF2-40B4-BE49-F238E27FC236}">
                <a16:creationId xmlns:a16="http://schemas.microsoft.com/office/drawing/2014/main" id="{5B3977F8-B5FE-A3B0-9C82-6930A858DA2C}"/>
              </a:ext>
            </a:extLst>
          </p:cNvPr>
          <p:cNvGrpSpPr/>
          <p:nvPr/>
        </p:nvGrpSpPr>
        <p:grpSpPr>
          <a:xfrm>
            <a:off x="114124" y="764704"/>
            <a:ext cx="11961408" cy="5769296"/>
            <a:chOff x="114124" y="764704"/>
            <a:chExt cx="11961408" cy="5769296"/>
          </a:xfrm>
        </p:grpSpPr>
        <p:pic>
          <p:nvPicPr>
            <p:cNvPr id="8" name="Grafik 7" descr="Ein Bild, das Person, Kleidung, Im Haus, Tisch enthält.&#10;&#10;KI-generierte Inhalte können fehlerhaft sein.">
              <a:extLst>
                <a:ext uri="{FF2B5EF4-FFF2-40B4-BE49-F238E27FC236}">
                  <a16:creationId xmlns:a16="http://schemas.microsoft.com/office/drawing/2014/main" id="{FA763920-4D9D-3B58-8313-3E31BFD3EBA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685" t="29354" r="19480" b="18564"/>
            <a:stretch>
              <a:fillRect/>
            </a:stretch>
          </p:blipFill>
          <p:spPr>
            <a:xfrm>
              <a:off x="8367926" y="2668393"/>
              <a:ext cx="3687467" cy="2187892"/>
            </a:xfrm>
            <a:prstGeom prst="rect">
              <a:avLst/>
            </a:prstGeom>
          </p:spPr>
        </p:pic>
        <p:pic>
          <p:nvPicPr>
            <p:cNvPr id="10" name="Grafik 9" descr="Ein Bild, das Text, Person, Lächeln, Menschliches Gesicht enthält.&#10;&#10;KI-generierte Inhalte können fehlerhaft sein.">
              <a:extLst>
                <a:ext uri="{FF2B5EF4-FFF2-40B4-BE49-F238E27FC236}">
                  <a16:creationId xmlns:a16="http://schemas.microsoft.com/office/drawing/2014/main" id="{1DA7D32E-AA6D-78B8-5E47-1CD5810C9A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6331817" y="2966515"/>
              <a:ext cx="2187888" cy="1640916"/>
            </a:xfrm>
            <a:prstGeom prst="rect">
              <a:avLst/>
            </a:prstGeom>
          </p:spPr>
        </p:pic>
        <p:pic>
          <p:nvPicPr>
            <p:cNvPr id="12" name="Grafik 11" descr="Ein Bild, das Kleidung, Im Haus, Mann, Person enthält.&#10;&#10;KI-generierte Inhalte können fehlerhaft sein.">
              <a:extLst>
                <a:ext uri="{FF2B5EF4-FFF2-40B4-BE49-F238E27FC236}">
                  <a16:creationId xmlns:a16="http://schemas.microsoft.com/office/drawing/2014/main" id="{32D36C2D-4F74-14B2-F430-A4AC5B86C90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3633" b="39230"/>
            <a:stretch>
              <a:fillRect/>
            </a:stretch>
          </p:blipFill>
          <p:spPr>
            <a:xfrm>
              <a:off x="4749457" y="4957436"/>
              <a:ext cx="5660287" cy="1576564"/>
            </a:xfrm>
            <a:prstGeom prst="rect">
              <a:avLst/>
            </a:prstGeom>
          </p:spPr>
        </p:pic>
        <p:pic>
          <p:nvPicPr>
            <p:cNvPr id="14" name="Grafik 13" descr="Ein Bild, das Kleidung, Schuhwerk, Mann, Jeans enthält.&#10;&#10;KI-generierte Inhalte können fehlerhaft sein.">
              <a:extLst>
                <a:ext uri="{FF2B5EF4-FFF2-40B4-BE49-F238E27FC236}">
                  <a16:creationId xmlns:a16="http://schemas.microsoft.com/office/drawing/2014/main" id="{4F1F1B37-A426-18F3-D073-7862C8647E9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90" t="13095" b="5469"/>
            <a:stretch>
              <a:fillRect/>
            </a:stretch>
          </p:blipFill>
          <p:spPr>
            <a:xfrm>
              <a:off x="116468" y="764706"/>
              <a:ext cx="2846577" cy="1801474"/>
            </a:xfrm>
            <a:prstGeom prst="rect">
              <a:avLst/>
            </a:prstGeom>
          </p:spPr>
        </p:pic>
        <p:pic>
          <p:nvPicPr>
            <p:cNvPr id="16" name="Grafik 15" descr="Ein Bild, das Text, Poster, Schild enthält.&#10;&#10;KI-generierte Inhalte können fehlerhaft sein.">
              <a:extLst>
                <a:ext uri="{FF2B5EF4-FFF2-40B4-BE49-F238E27FC236}">
                  <a16:creationId xmlns:a16="http://schemas.microsoft.com/office/drawing/2014/main" id="{409DAC09-697E-5C27-8159-266431FA977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4591726" y="2966006"/>
              <a:ext cx="2162136" cy="1621602"/>
            </a:xfrm>
            <a:prstGeom prst="rect">
              <a:avLst/>
            </a:prstGeom>
          </p:spPr>
        </p:pic>
        <p:pic>
          <p:nvPicPr>
            <p:cNvPr id="18" name="Grafik 17" descr="Ein Bild, das Person, Kleidung, Mann, Text enthält.&#10;&#10;KI-generierte Inhalte können fehlerhaft sein.">
              <a:extLst>
                <a:ext uri="{FF2B5EF4-FFF2-40B4-BE49-F238E27FC236}">
                  <a16:creationId xmlns:a16="http://schemas.microsoft.com/office/drawing/2014/main" id="{D1D7D5C8-EFDB-88F0-7922-B659FF88FDC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2848416" y="2966007"/>
              <a:ext cx="2162136" cy="1621602"/>
            </a:xfrm>
            <a:prstGeom prst="rect">
              <a:avLst/>
            </a:prstGeom>
          </p:spPr>
        </p:pic>
        <p:pic>
          <p:nvPicPr>
            <p:cNvPr id="20" name="Grafik 19" descr="Ein Bild, das Kleidung, Person, Mann, Schuhwerk enthält.&#10;&#10;KI-generierte Inhalte können fehlerhaft sein.">
              <a:extLst>
                <a:ext uri="{FF2B5EF4-FFF2-40B4-BE49-F238E27FC236}">
                  <a16:creationId xmlns:a16="http://schemas.microsoft.com/office/drawing/2014/main" id="{AD4CEC2C-A6C1-4F81-C126-360F508E04D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856" t="29744" b="29743"/>
            <a:stretch>
              <a:fillRect/>
            </a:stretch>
          </p:blipFill>
          <p:spPr>
            <a:xfrm>
              <a:off x="134662" y="4941168"/>
              <a:ext cx="4491287" cy="1566015"/>
            </a:xfrm>
            <a:prstGeom prst="rect">
              <a:avLst/>
            </a:prstGeom>
          </p:spPr>
        </p:pic>
        <p:pic>
          <p:nvPicPr>
            <p:cNvPr id="22" name="Grafik 21" descr="Ein Bild, das Kleidung, Mann, Person, Bautechnik enthält.&#10;&#10;KI-generierte Inhalte können fehlerhaft sein.">
              <a:extLst>
                <a:ext uri="{FF2B5EF4-FFF2-40B4-BE49-F238E27FC236}">
                  <a16:creationId xmlns:a16="http://schemas.microsoft.com/office/drawing/2014/main" id="{0434C2B4-4E2D-01DD-BE88-637DA479A9E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2831" b="6270"/>
            <a:stretch>
              <a:fillRect/>
            </a:stretch>
          </p:blipFill>
          <p:spPr>
            <a:xfrm>
              <a:off x="5272963" y="764706"/>
              <a:ext cx="3387881" cy="1801474"/>
            </a:xfrm>
            <a:prstGeom prst="rect">
              <a:avLst/>
            </a:prstGeom>
          </p:spPr>
        </p:pic>
        <p:pic>
          <p:nvPicPr>
            <p:cNvPr id="24" name="Grafik 23" descr="Ein Bild, das Text, Screenshot, Rechteck enthält.&#10;&#10;KI-generierte Inhalte können fehlerhaft sein.">
              <a:extLst>
                <a:ext uri="{FF2B5EF4-FFF2-40B4-BE49-F238E27FC236}">
                  <a16:creationId xmlns:a16="http://schemas.microsoft.com/office/drawing/2014/main" id="{B359B82E-FDE6-289F-C442-8920AB873786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596" t="8039" r="1248" b="23869"/>
            <a:stretch>
              <a:fillRect/>
            </a:stretch>
          </p:blipFill>
          <p:spPr>
            <a:xfrm>
              <a:off x="8837266" y="782187"/>
              <a:ext cx="3238266" cy="1814198"/>
            </a:xfrm>
            <a:prstGeom prst="rect">
              <a:avLst/>
            </a:prstGeom>
          </p:spPr>
        </p:pic>
        <p:pic>
          <p:nvPicPr>
            <p:cNvPr id="26" name="Grafik 25" descr="Ein Bild, das Kleidung, Person, Text, Menschliches Gesicht enthält.&#10;&#10;KI-generierte Inhalte können fehlerhaft sein.">
              <a:extLst>
                <a:ext uri="{FF2B5EF4-FFF2-40B4-BE49-F238E27FC236}">
                  <a16:creationId xmlns:a16="http://schemas.microsoft.com/office/drawing/2014/main" id="{D43EF260-EA69-37FD-E92B-EA54812794BB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4124" y="2708627"/>
              <a:ext cx="2882851" cy="2162138"/>
            </a:xfrm>
            <a:prstGeom prst="rect">
              <a:avLst/>
            </a:prstGeom>
          </p:spPr>
        </p:pic>
        <p:pic>
          <p:nvPicPr>
            <p:cNvPr id="28" name="Grafik 27" descr="Ein Bild, das Im Haus, Person, Computer, Kleidung enthält.&#10;&#10;KI-generierte Inhalte können fehlerhaft sein.">
              <a:extLst>
                <a:ext uri="{FF2B5EF4-FFF2-40B4-BE49-F238E27FC236}">
                  <a16:creationId xmlns:a16="http://schemas.microsoft.com/office/drawing/2014/main" id="{80D78A2A-AFD8-ED19-BA71-E63C70625927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997" t="23475" r="41866" b="21849"/>
            <a:stretch>
              <a:fillRect/>
            </a:stretch>
          </p:blipFill>
          <p:spPr>
            <a:xfrm rot="5400000">
              <a:off x="3201199" y="670837"/>
              <a:ext cx="1801476" cy="198921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9610518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1A1FC3-52D0-5473-8816-220F067B1F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>
            <a:extLst>
              <a:ext uri="{FF2B5EF4-FFF2-40B4-BE49-F238E27FC236}">
                <a16:creationId xmlns:a16="http://schemas.microsoft.com/office/drawing/2014/main" id="{5CD7ABD6-C158-DE4F-6778-9B41A528C60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b="0" dirty="0"/>
              <a:t>06.03.2026 – ISO 9001:2026; Lieferantenbewertung; Mitarbeiter finden und binden</a:t>
            </a:r>
            <a:endParaRPr lang="de-D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F5383316-B4E9-B4B5-4BE5-1E10E59051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15. QM-Workshop – SBK-Werkstatt Köln-Bickendorf</a:t>
            </a:r>
          </a:p>
        </p:txBody>
      </p:sp>
      <p:graphicFrame>
        <p:nvGraphicFramePr>
          <p:cNvPr id="7" name="Tabelle 6">
            <a:extLst>
              <a:ext uri="{FF2B5EF4-FFF2-40B4-BE49-F238E27FC236}">
                <a16:creationId xmlns:a16="http://schemas.microsoft.com/office/drawing/2014/main" id="{BFA6B79B-3A9B-4EE4-D54D-DFC347890A3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0059114"/>
              </p:ext>
            </p:extLst>
          </p:nvPr>
        </p:nvGraphicFramePr>
        <p:xfrm>
          <a:off x="125822" y="1412776"/>
          <a:ext cx="11946842" cy="5121223"/>
        </p:xfrm>
        <a:graphic>
          <a:graphicData uri="http://schemas.openxmlformats.org/drawingml/2006/table">
            <a:tbl>
              <a:tblPr firstCol="1" bandRow="1">
                <a:tableStyleId>{85BE263C-DBD7-4A20-BB59-AAB30ACAA65A}</a:tableStyleId>
              </a:tblPr>
              <a:tblGrid>
                <a:gridCol w="3244821">
                  <a:extLst>
                    <a:ext uri="{9D8B030D-6E8A-4147-A177-3AD203B41FA5}">
                      <a16:colId xmlns:a16="http://schemas.microsoft.com/office/drawing/2014/main" val="458386425"/>
                    </a:ext>
                  </a:extLst>
                </a:gridCol>
                <a:gridCol w="8702021">
                  <a:extLst>
                    <a:ext uri="{9D8B030D-6E8A-4147-A177-3AD203B41FA5}">
                      <a16:colId xmlns:a16="http://schemas.microsoft.com/office/drawing/2014/main" val="3958557271"/>
                    </a:ext>
                  </a:extLst>
                </a:gridCol>
              </a:tblGrid>
              <a:tr h="493452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de-DE" sz="1600" b="0" dirty="0">
                          <a:solidFill>
                            <a:schemeClr val="tx1"/>
                          </a:solidFill>
                          <a:effectLst/>
                        </a:rPr>
                        <a:t>09:00 - 09:30 Uhr</a:t>
                      </a:r>
                      <a:endParaRPr lang="de-DE" sz="1600" b="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rgbClr val="FFB44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de-DE" sz="1600" b="1" dirty="0">
                          <a:effectLst/>
                        </a:rPr>
                        <a:t>Begrüßung</a:t>
                      </a:r>
                      <a:r>
                        <a:rPr lang="de-DE" sz="1600" dirty="0">
                          <a:effectLst/>
                        </a:rPr>
                        <a:t> und KURZE Kennenlernrunde</a:t>
                      </a:r>
                      <a:endParaRPr lang="de-DE" sz="1600" dirty="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6000" marR="36195" marT="17780" marB="17780" anchor="ctr">
                    <a:solidFill>
                      <a:srgbClr val="FFB44F">
                        <a:alpha val="3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172772"/>
                  </a:ext>
                </a:extLst>
              </a:tr>
              <a:tr h="453441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de-DE" sz="1600" b="0" dirty="0">
                          <a:solidFill>
                            <a:schemeClr val="tx1"/>
                          </a:solidFill>
                          <a:effectLst/>
                        </a:rPr>
                        <a:t>09:30 - 10:30 Uhr</a:t>
                      </a:r>
                      <a:endParaRPr lang="de-DE" sz="1600" b="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rgbClr val="FFB44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de-DE" sz="1600" dirty="0">
                          <a:effectLst/>
                        </a:rPr>
                        <a:t>Workshop 1: </a:t>
                      </a:r>
                      <a:r>
                        <a:rPr lang="de-DE" sz="1600" b="1" dirty="0">
                          <a:effectLst/>
                        </a:rPr>
                        <a:t>ISO 9001:2026</a:t>
                      </a:r>
                      <a:endParaRPr lang="de-DE" sz="1600" b="1" dirty="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6000" marR="36195" marT="17780" marB="17780" anchor="ctr">
                    <a:solidFill>
                      <a:srgbClr val="FFB44F">
                        <a:alpha val="3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2080804"/>
                  </a:ext>
                </a:extLst>
              </a:tr>
              <a:tr h="493452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de-DE" sz="1600" b="0" dirty="0">
                          <a:solidFill>
                            <a:schemeClr val="tx1"/>
                          </a:solidFill>
                          <a:effectLst/>
                        </a:rPr>
                        <a:t>10:30 - 10:45 Uhr</a:t>
                      </a:r>
                      <a:endParaRPr lang="de-DE" sz="1600" b="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rgbClr val="FFB44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de-DE" sz="1600" dirty="0">
                          <a:effectLst/>
                        </a:rPr>
                        <a:t>☕ Kleine Pause</a:t>
                      </a:r>
                      <a:endParaRPr lang="de-DE" sz="1600" dirty="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6000" marR="36195" marT="17780" marB="17780" anchor="ctr">
                    <a:solidFill>
                      <a:srgbClr val="FFB44F">
                        <a:alpha val="3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0340606"/>
                  </a:ext>
                </a:extLst>
              </a:tr>
              <a:tr h="893546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de-DE" sz="1600" b="0" dirty="0">
                          <a:solidFill>
                            <a:schemeClr val="tx1"/>
                          </a:solidFill>
                          <a:effectLst/>
                        </a:rPr>
                        <a:t>10:45 - 12:30 Uhr</a:t>
                      </a:r>
                      <a:endParaRPr lang="de-DE" sz="1600" b="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rgbClr val="FFB44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de-DE" sz="1600" dirty="0">
                          <a:effectLst/>
                        </a:rPr>
                        <a:t>Vorstellung </a:t>
                      </a:r>
                      <a:r>
                        <a:rPr lang="de-DE" sz="1600" b="1" dirty="0">
                          <a:effectLst/>
                        </a:rPr>
                        <a:t>SBK-Werkstätten </a:t>
                      </a:r>
                      <a:r>
                        <a:rPr lang="de-DE" sz="1600" dirty="0">
                          <a:effectLst/>
                        </a:rPr>
                        <a:t>und Unternehmensbesichtigung</a:t>
                      </a:r>
                      <a:endParaRPr lang="de-DE" sz="1600" dirty="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6000" marR="36195" marT="17780" marB="17780" anchor="ctr">
                    <a:solidFill>
                      <a:srgbClr val="FFB44F">
                        <a:alpha val="3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2559327"/>
                  </a:ext>
                </a:extLst>
              </a:tr>
              <a:tr h="493452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de-DE" sz="1600" b="0" dirty="0">
                          <a:solidFill>
                            <a:schemeClr val="tx1"/>
                          </a:solidFill>
                          <a:effectLst/>
                        </a:rPr>
                        <a:t>12:30 - 13:00 Uhr</a:t>
                      </a:r>
                      <a:endParaRPr lang="de-DE" sz="1600" b="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rgbClr val="FFB44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de-DE" sz="1600" dirty="0">
                          <a:effectLst/>
                        </a:rPr>
                        <a:t>🍴 Gemeinsames Mittagessen</a:t>
                      </a:r>
                      <a:endParaRPr lang="de-DE" sz="1600" dirty="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6000" marR="36195" marT="17780" marB="17780" anchor="ctr">
                    <a:solidFill>
                      <a:srgbClr val="FFB44F">
                        <a:alpha val="3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2085390"/>
                  </a:ext>
                </a:extLst>
              </a:tr>
              <a:tr h="453441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de-DE" sz="1600" b="0" dirty="0">
                          <a:solidFill>
                            <a:schemeClr val="tx1"/>
                          </a:solidFill>
                          <a:effectLst/>
                        </a:rPr>
                        <a:t>13:00 - 14:30 Uhr</a:t>
                      </a:r>
                      <a:endParaRPr lang="de-DE" sz="1600" b="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rgbClr val="FFB44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de-DE" sz="1600" dirty="0">
                          <a:effectLst/>
                        </a:rPr>
                        <a:t>Workshop 2: </a:t>
                      </a:r>
                      <a:r>
                        <a:rPr lang="de-DE" sz="1600" b="1" dirty="0">
                          <a:effectLst/>
                        </a:rPr>
                        <a:t>Mitarbeiter finden und binden</a:t>
                      </a:r>
                      <a:endParaRPr lang="de-DE" sz="1600" b="1" dirty="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6000" marR="36195" marT="17780" marB="17780" anchor="ctr">
                    <a:solidFill>
                      <a:srgbClr val="FFB44F">
                        <a:alpha val="3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9050341"/>
                  </a:ext>
                </a:extLst>
              </a:tr>
              <a:tr h="493452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de-DE" sz="1600" b="0" dirty="0">
                          <a:solidFill>
                            <a:schemeClr val="tx1"/>
                          </a:solidFill>
                          <a:effectLst/>
                        </a:rPr>
                        <a:t>14:30 - 14:45 Uhr</a:t>
                      </a:r>
                      <a:endParaRPr lang="de-DE" sz="1600" b="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rgbClr val="FFB44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de-DE" sz="1600" dirty="0">
                          <a:effectLst/>
                        </a:rPr>
                        <a:t>☕ Kleine Pause</a:t>
                      </a:r>
                      <a:endParaRPr lang="de-DE" sz="1600" dirty="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6000" marR="36195" marT="17780" marB="17780" anchor="ctr">
                    <a:solidFill>
                      <a:srgbClr val="FFB44F">
                        <a:alpha val="3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9989289"/>
                  </a:ext>
                </a:extLst>
              </a:tr>
              <a:tr h="453441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de-DE" sz="1600" b="0" dirty="0">
                          <a:solidFill>
                            <a:schemeClr val="tx1"/>
                          </a:solidFill>
                          <a:effectLst/>
                        </a:rPr>
                        <a:t>14:45 - 15:30 Uhr</a:t>
                      </a:r>
                      <a:endParaRPr lang="de-DE" sz="1600" b="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rgbClr val="FFB44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de-DE" sz="1600" dirty="0">
                          <a:effectLst/>
                        </a:rPr>
                        <a:t>Workshop 3: </a:t>
                      </a:r>
                      <a:r>
                        <a:rPr lang="de-DE" sz="1600" b="1" dirty="0">
                          <a:effectLst/>
                        </a:rPr>
                        <a:t>Lieferantenbewertung</a:t>
                      </a:r>
                      <a:endParaRPr lang="de-DE" sz="1600" b="1" dirty="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6000" marR="36195" marT="17780" marB="17780" anchor="ctr">
                    <a:solidFill>
                      <a:srgbClr val="FFB44F">
                        <a:alpha val="3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51056493"/>
                  </a:ext>
                </a:extLst>
              </a:tr>
              <a:tr h="893546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de-DE" sz="1600" b="0" dirty="0">
                          <a:solidFill>
                            <a:schemeClr val="tx1"/>
                          </a:solidFill>
                          <a:effectLst/>
                        </a:rPr>
                        <a:t>15:30 - 16:00 Uhr </a:t>
                      </a:r>
                      <a:endParaRPr lang="de-DE" sz="1600" b="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rgbClr val="FFB44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de-DE" sz="1600" dirty="0">
                          <a:effectLst/>
                        </a:rPr>
                        <a:t>Feedback zum QM-Workshop, Ausklang und </a:t>
                      </a:r>
                    </a:p>
                    <a:p>
                      <a:pPr>
                        <a:buNone/>
                      </a:pPr>
                      <a:r>
                        <a:rPr lang="de-DE" sz="1600" b="1" dirty="0">
                          <a:effectLst/>
                        </a:rPr>
                        <a:t>Themenwahl</a:t>
                      </a:r>
                      <a:r>
                        <a:rPr lang="de-DE" sz="1600" dirty="0">
                          <a:effectLst/>
                        </a:rPr>
                        <a:t> für den 15. QM-Workshop 2026.</a:t>
                      </a:r>
                      <a:endParaRPr lang="de-DE" sz="1600" dirty="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6000" marR="36195" marT="17780" marB="17780" anchor="ctr">
                    <a:solidFill>
                      <a:srgbClr val="FFB44F">
                        <a:alpha val="3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9873119"/>
                  </a:ext>
                </a:extLst>
              </a:tr>
            </a:tbl>
          </a:graphicData>
        </a:graphic>
      </p:graphicFrame>
      <p:pic>
        <p:nvPicPr>
          <p:cNvPr id="8" name="Grafik 7" descr="Logo der Sozial-Betriebe-Köln gemeinnützige GmbH">
            <a:extLst>
              <a:ext uri="{FF2B5EF4-FFF2-40B4-BE49-F238E27FC236}">
                <a16:creationId xmlns:a16="http://schemas.microsoft.com/office/drawing/2014/main" id="{9EDAD4A5-8F09-2B7C-4484-89BAC90AEB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457" y="764704"/>
            <a:ext cx="2433055" cy="633633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chteck 2">
            <a:extLst>
              <a:ext uri="{FF2B5EF4-FFF2-40B4-BE49-F238E27FC236}">
                <a16:creationId xmlns:a16="http://schemas.microsoft.com/office/drawing/2014/main" id="{08259AE2-C91C-65E7-8832-7ED824B58BAB}"/>
              </a:ext>
            </a:extLst>
          </p:cNvPr>
          <p:cNvSpPr/>
          <p:nvPr/>
        </p:nvSpPr>
        <p:spPr>
          <a:xfrm rot="19649106">
            <a:off x="8560622" y="4846810"/>
            <a:ext cx="4117142" cy="1600438"/>
          </a:xfrm>
          <a:prstGeom prst="rect">
            <a:avLst/>
          </a:prstGeom>
          <a:solidFill>
            <a:srgbClr val="FFB44F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de-DE" sz="4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B44F"/>
                </a:solidFill>
                <a:effectLst/>
              </a:rPr>
              <a:t>GASTGEBER</a:t>
            </a:r>
          </a:p>
          <a:p>
            <a:pPr algn="ctr"/>
            <a:r>
              <a:rPr lang="de-DE" sz="5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B44F"/>
                </a:solidFill>
                <a:effectLst/>
              </a:rPr>
              <a:t>  2027 ?</a:t>
            </a:r>
          </a:p>
        </p:txBody>
      </p:sp>
    </p:spTree>
    <p:extLst>
      <p:ext uri="{BB962C8B-B14F-4D97-AF65-F5344CB8AC3E}">
        <p14:creationId xmlns:p14="http://schemas.microsoft.com/office/powerpoint/2010/main" val="50325457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FABC20-AF8A-A288-4171-07EBE9E059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27A9A9A-C2DD-5CAD-8D7E-F427E52B5E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de-DE" sz="2800" b="1" dirty="0"/>
              <a:t>Themenvorschläge </a:t>
            </a:r>
          </a:p>
          <a:p>
            <a:pPr marL="457200" indent="-457200">
              <a:lnSpc>
                <a:spcPct val="150000"/>
              </a:lnSpc>
              <a:buAutoNum type="alphaLcParenR"/>
            </a:pPr>
            <a:r>
              <a:rPr lang="de-DE" sz="2400" dirty="0"/>
              <a:t>KI im </a:t>
            </a:r>
            <a:r>
              <a:rPr lang="de-DE" sz="2400"/>
              <a:t>QM **********</a:t>
            </a:r>
            <a:endParaRPr lang="de-DE" sz="2400" dirty="0"/>
          </a:p>
          <a:p>
            <a:pPr marL="342900" indent="-342900">
              <a:lnSpc>
                <a:spcPct val="150000"/>
              </a:lnSpc>
              <a:buAutoNum type="alphaLcParenR"/>
            </a:pPr>
            <a:r>
              <a:rPr lang="de-DE" sz="2400" dirty="0"/>
              <a:t> Prozessfähigkeit bewerten *</a:t>
            </a:r>
          </a:p>
          <a:p>
            <a:pPr marL="342900" indent="-342900">
              <a:lnSpc>
                <a:spcPct val="150000"/>
              </a:lnSpc>
              <a:buAutoNum type="alphaLcParenR"/>
            </a:pPr>
            <a:r>
              <a:rPr lang="de-DE" sz="2400" dirty="0"/>
              <a:t> Gehört Datenqualität zum QM **</a:t>
            </a:r>
          </a:p>
          <a:p>
            <a:pPr marL="342900" indent="-342900">
              <a:lnSpc>
                <a:spcPct val="150000"/>
              </a:lnSpc>
              <a:buAutoNum type="alphaLcParenR"/>
            </a:pPr>
            <a:r>
              <a:rPr lang="de-DE" sz="2400" dirty="0"/>
              <a:t> QMB als Wadenbeißer für Maßnehmen **</a:t>
            </a:r>
          </a:p>
          <a:p>
            <a:pPr marL="342900" indent="-342900">
              <a:lnSpc>
                <a:spcPct val="150000"/>
              </a:lnSpc>
              <a:buAutoNum type="alphaLcParenR"/>
            </a:pPr>
            <a:r>
              <a:rPr lang="de-DE" sz="2400" dirty="0"/>
              <a:t> Prozessvisualisierung (Sinn &amp; Unsinn)   **********</a:t>
            </a:r>
          </a:p>
          <a:p>
            <a:pPr marL="342900" indent="-342900">
              <a:lnSpc>
                <a:spcPct val="150000"/>
              </a:lnSpc>
              <a:buAutoNum type="alphaLcParenR"/>
            </a:pPr>
            <a:endParaRPr lang="de-DE" sz="2400" dirty="0"/>
          </a:p>
          <a:p>
            <a:pPr marL="0" indent="0">
              <a:lnSpc>
                <a:spcPct val="150000"/>
              </a:lnSpc>
              <a:buNone/>
            </a:pPr>
            <a:r>
              <a:rPr lang="de-DE" sz="2400" dirty="0"/>
              <a:t>Allg. mehr Workshop</a:t>
            </a:r>
          </a:p>
          <a:p>
            <a:pPr marL="342900" indent="-342900">
              <a:lnSpc>
                <a:spcPct val="150000"/>
              </a:lnSpc>
              <a:buAutoNum type="alphaLcParenR"/>
            </a:pPr>
            <a:endParaRPr lang="de-DE" sz="1400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44EDCCCD-077B-0820-900A-5DBCA1DDE16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b="1" dirty="0"/>
              <a:t>März 2027</a:t>
            </a:r>
            <a:endParaRPr lang="de-DE" b="1" strike="sngStrik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4C3C471F-7A90-1195-5BB0-5E41A025FB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16. QM-Workshop – ???</a:t>
            </a:r>
          </a:p>
        </p:txBody>
      </p:sp>
    </p:spTree>
    <p:extLst>
      <p:ext uri="{BB962C8B-B14F-4D97-AF65-F5344CB8AC3E}">
        <p14:creationId xmlns:p14="http://schemas.microsoft.com/office/powerpoint/2010/main" val="413227844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98187AC2-F836-DCC5-25B8-5A5D3FF906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328" y="155542"/>
            <a:ext cx="10808056" cy="324000"/>
          </a:xfrm>
        </p:spPr>
        <p:txBody>
          <a:bodyPr>
            <a:normAutofit fontScale="90000"/>
          </a:bodyPr>
          <a:lstStyle/>
          <a:p>
            <a:r>
              <a:rPr lang="de-DE" dirty="0"/>
              <a:t>Start ins Wochenende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6FD46899-60D5-0667-0E89-52EE83C794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410" y="3010380"/>
            <a:ext cx="11163179" cy="837239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271993CC-148A-E2B8-17D7-B84506286EF2}"/>
              </a:ext>
            </a:extLst>
          </p:cNvPr>
          <p:cNvSpPr txBox="1"/>
          <p:nvPr/>
        </p:nvSpPr>
        <p:spPr>
          <a:xfrm>
            <a:off x="0" y="1988840"/>
            <a:ext cx="1219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>
                <a:latin typeface="+mn-lt"/>
              </a:rPr>
              <a:t>Gut Heimfahrt und immer daran denken:</a:t>
            </a:r>
          </a:p>
        </p:txBody>
      </p:sp>
    </p:spTree>
    <p:extLst>
      <p:ext uri="{BB962C8B-B14F-4D97-AF65-F5344CB8AC3E}">
        <p14:creationId xmlns:p14="http://schemas.microsoft.com/office/powerpoint/2010/main" val="17655843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075D8DAC-F75F-9A44-DE72-270CE87EA277}"/>
              </a:ext>
            </a:extLst>
          </p:cNvPr>
          <p:cNvSpPr/>
          <p:nvPr/>
        </p:nvSpPr>
        <p:spPr>
          <a:xfrm>
            <a:off x="0" y="660970"/>
            <a:ext cx="12192000" cy="594935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600" dirty="0" err="1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9A3B0FF2-50BC-E0FE-4916-B59EE7B6250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b="0" dirty="0"/>
              <a:t>21.04.2005 - Qualitätspolitik</a:t>
            </a:r>
            <a:endParaRPr lang="de-DE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1. QM-Workshop – Efferener Hof</a:t>
            </a:r>
            <a:endParaRPr lang="de-DE" b="0" dirty="0"/>
          </a:p>
        </p:txBody>
      </p:sp>
      <p:pic>
        <p:nvPicPr>
          <p:cNvPr id="3074" name="Picture 2" descr="C:\Users\stephan\Documents\Joseph Beratung\Intern\QM - Workshop\2005-04-21 - Efferener Hof\04-21 - QM Workshop\IMG_1124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50664" y="781521"/>
            <a:ext cx="5112568" cy="386255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5" name="Picture 3" descr="C:\Users\stephan\Documents\Joseph Beratung\Intern\QM - Workshop\2005-04-21 - Efferener Hof\04-21 - QM Workshop\IMG_1126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589253" y="781521"/>
            <a:ext cx="6512922" cy="36022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6" name="Picture 4" descr="C:\Users\stephan\Documents\Joseph Beratung\Intern\QM - Workshop\2005-04-21 - Efferener Hof\04-21 - QM Workshop\IMG_1129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9825" y="3091544"/>
            <a:ext cx="6884735" cy="341392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7" name="Picture 5" descr="C:\Users\stephan\Documents\Joseph Beratung\Intern\QM - Workshop\2005-04-21 - Efferener Hof\04-21 - QM Workshop\IMG_1127.JPG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5400000">
            <a:off x="6647217" y="3637270"/>
            <a:ext cx="3441774" cy="235032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22BAE89E-0E9F-EF58-5166-3E6222AC72DA}"/>
              </a:ext>
            </a:extLst>
          </p:cNvPr>
          <p:cNvSpPr txBox="1"/>
          <p:nvPr/>
        </p:nvSpPr>
        <p:spPr>
          <a:xfrm>
            <a:off x="9680223" y="4725144"/>
            <a:ext cx="2350322" cy="14891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de-DE" sz="1600" dirty="0">
                <a:latin typeface="+mn-lt"/>
              </a:rPr>
              <a:t>Erfahrungsaustausch</a:t>
            </a:r>
          </a:p>
          <a:p>
            <a:pPr algn="ctr">
              <a:lnSpc>
                <a:spcPct val="200000"/>
              </a:lnSpc>
            </a:pPr>
            <a:r>
              <a:rPr lang="de-DE" sz="1600" dirty="0">
                <a:latin typeface="+mn-lt"/>
              </a:rPr>
              <a:t>mit einem </a:t>
            </a:r>
          </a:p>
          <a:p>
            <a:pPr algn="ctr">
              <a:lnSpc>
                <a:spcPct val="200000"/>
              </a:lnSpc>
            </a:pPr>
            <a:r>
              <a:rPr lang="de-DE" sz="1600" dirty="0">
                <a:latin typeface="+mn-lt"/>
              </a:rPr>
              <a:t>Schwerpunktthema</a:t>
            </a:r>
          </a:p>
        </p:txBody>
      </p:sp>
    </p:spTree>
    <p:extLst>
      <p:ext uri="{BB962C8B-B14F-4D97-AF65-F5344CB8AC3E}">
        <p14:creationId xmlns:p14="http://schemas.microsoft.com/office/powerpoint/2010/main" val="5475432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63594FAF-05F9-A9FD-3F76-E0B4CE04AB77}"/>
              </a:ext>
            </a:extLst>
          </p:cNvPr>
          <p:cNvSpPr/>
          <p:nvPr/>
        </p:nvSpPr>
        <p:spPr>
          <a:xfrm>
            <a:off x="0" y="660970"/>
            <a:ext cx="12192000" cy="594935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600" dirty="0" err="1"/>
          </a:p>
        </p:txBody>
      </p:sp>
      <p:pic>
        <p:nvPicPr>
          <p:cNvPr id="4101" name="Picture 5" descr="C:\Users\stephan\Documents\Joseph Beratung\Intern\QM - Workshop\2005-10-20 - SBK\Photos\IMG_2028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3352" y="751275"/>
            <a:ext cx="3323878" cy="246170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xtplatzhalter 2">
            <a:extLst>
              <a:ext uri="{FF2B5EF4-FFF2-40B4-BE49-F238E27FC236}">
                <a16:creationId xmlns:a16="http://schemas.microsoft.com/office/drawing/2014/main" id="{93F4B32E-3D05-079B-B198-128DE0CC14E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b="0" dirty="0"/>
              <a:t>20.10.2005 - Motivation</a:t>
            </a:r>
            <a:endParaRPr lang="de-DE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2. QM-Workshop – SBK Werkstatt</a:t>
            </a:r>
            <a:endParaRPr lang="de-DE" b="0" dirty="0"/>
          </a:p>
        </p:txBody>
      </p:sp>
      <p:pic>
        <p:nvPicPr>
          <p:cNvPr id="4098" name="Picture 2" descr="C:\Users\stephan\Documents\Joseph Beratung\Intern\QM - Workshop\2005-10-20 - SBK\Photos\IMG_2011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55841" y="980729"/>
            <a:ext cx="6327775" cy="25177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099" name="Picture 3" descr="C:\Users\stephan\Documents\Joseph Beratung\Intern\QM - Workshop\2005-10-20 - SBK\Photos\IMG_2015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7368" y="2803380"/>
            <a:ext cx="5976664" cy="37382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100" name="Picture 4" descr="C:\Users\stephan\Documents\Joseph Beratung\Intern\QM - Workshop\2005-10-20 - SBK\Photos\IMG_2027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88089" y="3212976"/>
            <a:ext cx="4982772" cy="320187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4859938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78E5E410-F238-0B6F-9DCA-09A7E36BA439}"/>
              </a:ext>
            </a:extLst>
          </p:cNvPr>
          <p:cNvSpPr/>
          <p:nvPr/>
        </p:nvSpPr>
        <p:spPr>
          <a:xfrm>
            <a:off x="0" y="660970"/>
            <a:ext cx="12192000" cy="594935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600" dirty="0" err="1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25D08057-91FF-85A3-77E7-203D3717C4B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b="0" dirty="0"/>
              <a:t>27.09.2006 – Interne Kommunikation</a:t>
            </a:r>
            <a:endParaRPr lang="de-DE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3. QM-Workshop -  Licharz</a:t>
            </a:r>
            <a:endParaRPr lang="de-DE" b="0" dirty="0"/>
          </a:p>
        </p:txBody>
      </p:sp>
      <p:pic>
        <p:nvPicPr>
          <p:cNvPr id="6146" name="Picture 2" descr="C:\Users\stephan\Documents\Joseph Beratung\Intern\QM - Workshop\2006-09-27 - Licharz\Photos\IMG_0523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91344" y="839819"/>
            <a:ext cx="6643938" cy="2603241"/>
          </a:xfrm>
          <a:prstGeom prst="rect">
            <a:avLst/>
          </a:prstGeom>
          <a:solidFill>
            <a:srgbClr val="FFFFFF">
              <a:shade val="85000"/>
            </a:srgbClr>
          </a:solidFill>
          <a:ln w="5715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6147" name="Picture 3" descr="C:\Users\stephan\Documents\Joseph Beratung\Intern\QM - Workshop\2006-09-27 - Licharz\Photos\IMG_0524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440731" y="2708920"/>
            <a:ext cx="6336704" cy="3822167"/>
          </a:xfrm>
          <a:prstGeom prst="rect">
            <a:avLst/>
          </a:prstGeom>
          <a:solidFill>
            <a:srgbClr val="FFFFFF">
              <a:shade val="85000"/>
            </a:srgbClr>
          </a:solidFill>
          <a:ln w="5715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6148" name="Picture 4" descr="C:\Users\stephan\Documents\Joseph Beratung\Intern\QM - Workshop\2006-09-27 - Licharz\Photos\IMG_0522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91344" y="3706898"/>
            <a:ext cx="4968553" cy="2824190"/>
          </a:xfrm>
          <a:prstGeom prst="rect">
            <a:avLst/>
          </a:prstGeom>
          <a:solidFill>
            <a:srgbClr val="FFFFFF">
              <a:shade val="85000"/>
            </a:srgbClr>
          </a:solidFill>
          <a:ln w="5715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6150" name="Picture 6" descr="C:\Users\stephan\Documents\Joseph Beratung\Intern\QM - Workshop\2006-09-27 - Licharz\Photos\lk-aussenlager.jpg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968208" y="870498"/>
            <a:ext cx="3434903" cy="2098374"/>
          </a:xfrm>
          <a:prstGeom prst="rect">
            <a:avLst/>
          </a:prstGeom>
          <a:solidFill>
            <a:srgbClr val="FFFFFF">
              <a:shade val="85000"/>
            </a:srgbClr>
          </a:solidFill>
          <a:ln w="5715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6292646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7AFA380D-B6FE-DDB3-02A8-E377376A879E}"/>
              </a:ext>
            </a:extLst>
          </p:cNvPr>
          <p:cNvSpPr/>
          <p:nvPr/>
        </p:nvSpPr>
        <p:spPr>
          <a:xfrm>
            <a:off x="0" y="660970"/>
            <a:ext cx="12192000" cy="594935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600" dirty="0" err="1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24D596CA-9079-59CC-E952-E44F2E08991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b="0" dirty="0"/>
              <a:t>19.09.2007 – Rolle des Prozessverantwortlichen</a:t>
            </a:r>
            <a:endParaRPr lang="de-DE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4. QM-Workshop - Ebinger</a:t>
            </a:r>
            <a:endParaRPr lang="de-DE" b="0" dirty="0"/>
          </a:p>
        </p:txBody>
      </p:sp>
      <p:pic>
        <p:nvPicPr>
          <p:cNvPr id="5122" name="Picture 2" descr="C:\Users\stephan\Documents\Joseph Beratung\Intern\QM - Workshop\2007-09-19 - Ebinger\Photos\IMG_1815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5500" y="756690"/>
            <a:ext cx="9558892" cy="22143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124" name="Picture 4" descr="C:\Users\stephan\Documents\Joseph Beratung\Intern\QM - Workshop\2007-09-19 - Ebinger\Photos\IMG_1821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836122" y="717512"/>
            <a:ext cx="2286084" cy="30478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123" name="Picture 3" descr="C:\Users\stephan\Documents\Joseph Beratung\Intern\QM - Workshop\2007-09-19 - Ebinger\Photos\IMG_1820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92145" y="3140968"/>
            <a:ext cx="4072940" cy="33817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126" name="Picture 6" descr="C:\Users\stephan\Documents\Joseph Beratung\Intern\QM - Workshop\2007-09-19 - Ebinger\Photos\IMG_1834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5925" y="2241446"/>
            <a:ext cx="3211205" cy="42812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125" name="Picture 5" descr="C:\Users\stephan\Documents\Joseph Beratung\Intern\QM - Workshop\2007-09-19 - Ebinger\Photos\IMG_1824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92255" y="1911354"/>
            <a:ext cx="2518202" cy="35376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127" name="Picture 7" descr="C:\Users\stephan\Documents\Joseph Beratung\Intern\QM - Workshop\2007-09-19 - Ebinger\Photos\IMG_1827.JP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34657" y="4028405"/>
            <a:ext cx="2240048" cy="24683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3390274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D3C6A246-581B-71E8-2AC2-64D9CB9E5FA5}"/>
              </a:ext>
            </a:extLst>
          </p:cNvPr>
          <p:cNvSpPr/>
          <p:nvPr/>
        </p:nvSpPr>
        <p:spPr>
          <a:xfrm>
            <a:off x="0" y="660970"/>
            <a:ext cx="12192000" cy="594935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600" dirty="0" err="1"/>
          </a:p>
        </p:txBody>
      </p:sp>
      <p:pic>
        <p:nvPicPr>
          <p:cNvPr id="7173" name="Picture 5" descr="C:\Users\stephan\Documents\Joseph Beratung\Intern\QM - Workshop\2010-10-17 - Gierlichs\Fotos\bearbeitet\QM-Workshop Bild 3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91947" y="3861049"/>
            <a:ext cx="4039719" cy="26914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xtplatzhalter 2">
            <a:extLst>
              <a:ext uri="{FF2B5EF4-FFF2-40B4-BE49-F238E27FC236}">
                <a16:creationId xmlns:a16="http://schemas.microsoft.com/office/drawing/2014/main" id="{0539CD53-D318-F5DD-AE42-89C484B3A2F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b="0" dirty="0"/>
              <a:t>17.10.2011 – Interne Audits</a:t>
            </a:r>
            <a:endParaRPr lang="de-DE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5. QM-Workshop</a:t>
            </a:r>
            <a:endParaRPr lang="de-DE" b="0" dirty="0"/>
          </a:p>
        </p:txBody>
      </p:sp>
      <p:pic>
        <p:nvPicPr>
          <p:cNvPr id="7171" name="Picture 3" descr="C:\Users\stephan\Documents\Joseph Beratung\Intern\QM - Workshop\2010-10-17 - Gierlichs\Fotos\bearbeitet\QM-Workshop Bild 6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883" y="831122"/>
            <a:ext cx="4608512" cy="31107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172" name="Picture 4" descr="C:\Users\stephan\Documents\Joseph Beratung\Intern\QM - Workshop\2010-10-17 - Gierlichs\Fotos\bearbeitet\QM-Workshop Bild 5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916220" y="866054"/>
            <a:ext cx="7123711" cy="29208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175" name="Picture 7" descr="C:\Users\stephan\Documents\Joseph Beratung\Intern\QM - Workshop\2010-10-17 - Gierlichs\Fotos\bearbeitet\QM-Workshop Bild 4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4731" y="3274771"/>
            <a:ext cx="3778816" cy="325922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170" name="Picture 2" descr="C:\Users\stephan\Documents\Joseph Beratung\Intern\QM - Workshop\2010-10-17 - Gierlichs\Fotos\bearbeitet\QM-Workshop Bild 1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7927" y="3401617"/>
            <a:ext cx="4014911" cy="29208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174" name="Picture 6" descr="C:\Users\stephan\Documents\Joseph Beratung\Intern\QM - Workshop\2010-10-17 - Gierlichs\Fotos\bearbeitet\QM-Workshop Bild 2.JPG"/>
          <p:cNvPicPr>
            <a:picLocks noChangeAspect="1" noChangeArrowheads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892924" y="3266413"/>
            <a:ext cx="3197806" cy="13509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5417152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>
            <a:extLst>
              <a:ext uri="{FF2B5EF4-FFF2-40B4-BE49-F238E27FC236}">
                <a16:creationId xmlns:a16="http://schemas.microsoft.com/office/drawing/2014/main" id="{F306D6D1-FEC5-DE9A-60E5-3AFD8BE55CC2}"/>
              </a:ext>
            </a:extLst>
          </p:cNvPr>
          <p:cNvSpPr/>
          <p:nvPr/>
        </p:nvSpPr>
        <p:spPr>
          <a:xfrm>
            <a:off x="0" y="660970"/>
            <a:ext cx="12192000" cy="594935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600" dirty="0" err="1"/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0D22DDB8-1C7C-66D9-317B-1C59B8A2422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b="0" dirty="0"/>
              <a:t>17.10.2012 – Datenschutz, Rolle DSB, Datenbanken</a:t>
            </a:r>
            <a:endParaRPr lang="de-DE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6. QM-Workshop - Maxim</a:t>
            </a:r>
            <a:endParaRPr lang="de-DE" b="0" dirty="0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1344" y="760857"/>
            <a:ext cx="4956176" cy="27630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Grafik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9120" y="2236939"/>
            <a:ext cx="3440057" cy="43892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51355" y="769299"/>
            <a:ext cx="6290159" cy="31293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Grafik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60963" y="2236939"/>
            <a:ext cx="6858856" cy="31293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89854" y="4046436"/>
            <a:ext cx="1423682" cy="21328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32450" y="3750854"/>
            <a:ext cx="1767208" cy="27240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Grafik 5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89792" y="4227952"/>
            <a:ext cx="2884943" cy="22766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2415193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CA8E9775-D9C6-13CC-3C49-2754BEE6E600}"/>
              </a:ext>
            </a:extLst>
          </p:cNvPr>
          <p:cNvSpPr/>
          <p:nvPr/>
        </p:nvSpPr>
        <p:spPr>
          <a:xfrm>
            <a:off x="0" y="660970"/>
            <a:ext cx="12192000" cy="594935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600" dirty="0" err="1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3EF6F154-3BDE-1E5C-D9D4-0D7C073BD3C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b="0" dirty="0"/>
              <a:t>21.02.2014 – Kundenorientierung, Maßnahmen, Präsentation</a:t>
            </a:r>
            <a:endParaRPr lang="de-DE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7. QM-Workshop - Emons</a:t>
            </a:r>
            <a:endParaRPr lang="de-DE" b="0" dirty="0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335" y="836712"/>
            <a:ext cx="6323273" cy="41044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Grafik 4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95998" y="836712"/>
            <a:ext cx="5253987" cy="23762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0015" y="2687052"/>
            <a:ext cx="5832647" cy="32734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219" name="Picture 3" descr="C:\Users\stephan\Documents\Joseph Beratung\_Kunden\EM\Photos\sattelzug5_gr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96200" y="4189055"/>
            <a:ext cx="3282544" cy="230188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Grafik 3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3353" y="4337120"/>
            <a:ext cx="6120680" cy="20333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4940823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0692AE12-C75D-96C1-EDD7-5A9C064E3BAA}"/>
              </a:ext>
            </a:extLst>
          </p:cNvPr>
          <p:cNvSpPr/>
          <p:nvPr/>
        </p:nvSpPr>
        <p:spPr>
          <a:xfrm>
            <a:off x="0" y="660970"/>
            <a:ext cx="12192000" cy="594935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600" dirty="0" err="1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081AB403-1D21-0A1E-FCE9-6FDB45F6710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b="0" dirty="0"/>
              <a:t>06.03.2015 – Beinahe Unfälle, ISO 9001:2015</a:t>
            </a:r>
            <a:endParaRPr lang="de-DE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8. QM-Workshop - Hoyer</a:t>
            </a:r>
          </a:p>
        </p:txBody>
      </p:sp>
      <p:pic>
        <p:nvPicPr>
          <p:cNvPr id="9" name="Grafik 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0496" y="817405"/>
            <a:ext cx="3581655" cy="267197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Grafik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37373" y="972000"/>
            <a:ext cx="4230261" cy="327599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49470" y="893865"/>
            <a:ext cx="3303551" cy="34322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41120" y="3717980"/>
            <a:ext cx="3683397" cy="26708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Grafik 11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5920" y="3231805"/>
            <a:ext cx="7286497" cy="327599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026302354"/>
      </p:ext>
    </p:extLst>
  </p:cSld>
  <p:clrMapOvr>
    <a:masterClrMapping/>
  </p:clrMapOvr>
</p:sld>
</file>

<file path=ppt/theme/theme1.xml><?xml version="1.0" encoding="utf-8"?>
<a:theme xmlns:a="http://schemas.openxmlformats.org/drawingml/2006/main" name="Joseph Beratung">
  <a:themeElements>
    <a:clrScheme name="Joseph Beratung 2016">
      <a:dk1>
        <a:srgbClr val="000000"/>
      </a:dk1>
      <a:lt1>
        <a:srgbClr val="FFFFFF"/>
      </a:lt1>
      <a:dk2>
        <a:srgbClr val="002060"/>
      </a:dk2>
      <a:lt2>
        <a:srgbClr val="BFBFBF"/>
      </a:lt2>
      <a:accent1>
        <a:srgbClr val="002060"/>
      </a:accent1>
      <a:accent2>
        <a:srgbClr val="2F75FF"/>
      </a:accent2>
      <a:accent3>
        <a:srgbClr val="FFFFFF"/>
      </a:accent3>
      <a:accent4>
        <a:srgbClr val="C00000"/>
      </a:accent4>
      <a:accent5>
        <a:srgbClr val="FFFF00"/>
      </a:accent5>
      <a:accent6>
        <a:srgbClr val="7F7F7F"/>
      </a:accent6>
      <a:hlink>
        <a:srgbClr val="0070C0"/>
      </a:hlink>
      <a:folHlink>
        <a:srgbClr val="0070C0"/>
      </a:folHlink>
    </a:clrScheme>
    <a:fontScheme name="JB_LA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6"/>
        </a:solidFill>
        <a:ln w="19050">
          <a:solidFill>
            <a:schemeClr val="tx2"/>
          </a:solidFill>
        </a:ln>
      </a:spPr>
      <a:bodyPr rtlCol="0" anchor="ctr"/>
      <a:lstStyle>
        <a:defPPr algn="ctr">
          <a:defRPr sz="1600"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/>
      </a:spPr>
      <a:bodyPr/>
      <a:lstStyle/>
      <a:style>
        <a:lnRef idx="1">
          <a:schemeClr val="accent6"/>
        </a:lnRef>
        <a:fillRef idx="0">
          <a:schemeClr val="accent6"/>
        </a:fillRef>
        <a:effectRef idx="0">
          <a:schemeClr val="accent6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1600" dirty="0" err="1" smtClean="0">
            <a:latin typeface="+mn-lt"/>
          </a:defRPr>
        </a:defPPr>
      </a:lstStyle>
    </a:tx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JB_LA_Vorlage.potx" id="{8BBC3625-4CA7-478A-9447-7559657081B9}" vid="{80BE0AB8-3D91-4260-B263-76D78226DDA7}"/>
    </a:ext>
  </a:extLst>
</a:theme>
</file>

<file path=ppt/theme/theme2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E2F3211EAB9A07489D19C827E30BAB6B" ma:contentTypeVersion="14" ma:contentTypeDescription="Ein neues Dokument erstellen." ma:contentTypeScope="" ma:versionID="455026de8dfbdae9b16f943606f46c1c">
  <xsd:schema xmlns:xsd="http://www.w3.org/2001/XMLSchema" xmlns:xs="http://www.w3.org/2001/XMLSchema" xmlns:p="http://schemas.microsoft.com/office/2006/metadata/properties" xmlns:ns2="5da3e747-638f-4b1c-87bf-2638b1c565f1" xmlns:ns3="848325dd-01e3-4ffd-86dc-aa035d1badf6" targetNamespace="http://schemas.microsoft.com/office/2006/metadata/properties" ma:root="true" ma:fieldsID="f357b55fbef6523c58516f3224bf370f" ns2:_="" ns3:_="">
    <xsd:import namespace="5da3e747-638f-4b1c-87bf-2638b1c565f1"/>
    <xsd:import namespace="848325dd-01e3-4ffd-86dc-aa035d1badf6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Dokumentart" minOccurs="0"/>
                <xsd:element ref="ns3:Logos" minOccurs="0"/>
                <xsd:element ref="ns3:Normbezug" minOccurs="0"/>
                <xsd:element ref="ns3:Themenbezug" minOccurs="0"/>
                <xsd:element ref="ns3:Themenbezug_x003a_Thema" minOccurs="0"/>
                <xsd:element ref="ns2:TaxKeywordTaxHTField" minOccurs="0"/>
                <xsd:element ref="ns2:TaxCatchAll" minOccurs="0"/>
                <xsd:element ref="ns3:Anmerkungen" minOccurs="0"/>
                <xsd:element ref="ns3:_x00dc_bungen" minOccurs="0"/>
                <xsd:element ref="ns3:MediaServiceMetadata" minOccurs="0"/>
                <xsd:element ref="ns3:MediaServiceFastMetadata" minOccurs="0"/>
                <xsd:element ref="ns3:Verwendung" minOccurs="0"/>
                <xsd:element ref="ns3:Forma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da3e747-638f-4b1c-87bf-2638b1c565f1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Wert der Dokument-ID" ma:description="Der Wert der diesem Element zugewiesenen Dokument-ID." ma:internalName="_dlc_DocId" ma:readOnly="true">
      <xsd:simpleType>
        <xsd:restriction base="dms:Text"/>
      </xsd:simpleType>
    </xsd:element>
    <xsd:element name="_dlc_DocIdUrl" ma:index="9" nillable="true" ma:displayName="Dokument-ID" ma:description="Permanenter Hyperlink zu diesem Dok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TaxKeywordTaxHTField" ma:index="17" nillable="true" ma:taxonomy="true" ma:internalName="TaxKeywordTaxHTField" ma:taxonomyFieldName="Schlagworte" ma:displayName="Schlagworte" ma:fieldId="{23f27201-bee3-471e-b2e7-b64fd8b7ca38}" ma:taxonomyMulti="true" ma:sspId="d220520c-bba6-4df8-a0f9-9598010417f2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TaxCatchAll" ma:index="18" nillable="true" ma:displayName="Taxonomy Catch All Column" ma:hidden="true" ma:list="{d2804846-ae6d-44eb-8bd3-f93cc31fa4be}" ma:internalName="TaxCatchAll" ma:showField="CatchAllData" ma:web="5da3e747-638f-4b1c-87bf-2638b1c565f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48325dd-01e3-4ffd-86dc-aa035d1badf6" elementFormDefault="qualified">
    <xsd:import namespace="http://schemas.microsoft.com/office/2006/documentManagement/types"/>
    <xsd:import namespace="http://schemas.microsoft.com/office/infopath/2007/PartnerControls"/>
    <xsd:element name="Dokumentart" ma:index="11" nillable="true" ma:displayName="Dokumentart" ma:default="Handout Folien" ma:description="" ma:internalName="Dokumentart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Skript"/>
                    <xsd:enumeration value="Handout Folien"/>
                    <xsd:enumeration value="Handout Notizen"/>
                    <xsd:enumeration value="Nur Präsentation"/>
                  </xsd:restriction>
                </xsd:simpleType>
              </xsd:element>
            </xsd:sequence>
          </xsd:extension>
        </xsd:complexContent>
      </xsd:complexType>
    </xsd:element>
    <xsd:element name="Logos" ma:index="12" nillable="true" ma:displayName="Logos" ma:description="Im Dokument enthaltende Logos" ma:list="{4ab9ab2c-cb6c-4aef-a20a-d6f8fa8afd3f}" ma:internalName="Logos" ma:showField="Title" ma:web="{5DA3E747-638F-4B1C-87BF-2638B1C565F1}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Normbezug" ma:index="13" nillable="true" ma:displayName="Normbezug" ma:description="" ma:list="{39a87774-35e0-470b-a6dc-5af5d4976c88}" ma:internalName="Normbezug" ma:showField="Title" ma:web="{5DA3E747-638F-4B1C-87BF-2638B1C565F1}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hemenbezug" ma:index="14" nillable="true" ma:displayName="Themenbezug" ma:description="" ma:list="{25db811d-68c3-4cca-8335-c09893a5b70d}" ma:internalName="Themenbezug" ma:showField="Title" ma:web="{5DA3E747-638F-4B1C-87BF-2638B1C565F1}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hemenbezug_x003a_Thema" ma:index="15" nillable="true" ma:displayName="Themen" ma:list="{25db811d-68c3-4cca-8335-c09893a5b70d}" ma:internalName="Themenbezug_x003a_Thema" ma:readOnly="true" ma:showField="Thema" ma:web="5da3e747-638f-4b1c-87bf-2638b1c565f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Anmerkungen" ma:index="19" nillable="true" ma:displayName="Anmerkungen" ma:internalName="Anmerkungen">
      <xsd:simpleType>
        <xsd:restriction base="dms:Note">
          <xsd:maxLength value="255"/>
        </xsd:restriction>
      </xsd:simpleType>
    </xsd:element>
    <xsd:element name="_x00dc_bungen" ma:index="20" nillable="true" ma:displayName="Übungen" ma:description="" ma:list="{447fca0c-ec9f-45a9-908a-27c15da84eda}" ma:internalName="_x00dc_bungen" ma:showField="Title" ma:web="{5DA3E747-638F-4B1C-87BF-2638B1C565F1}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ediaServiceMetadata" ma:index="2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22" nillable="true" ma:displayName="MediaServiceFastMetadata" ma:hidden="true" ma:internalName="MediaServiceFastMetadata" ma:readOnly="true">
      <xsd:simpleType>
        <xsd:restriction base="dms:Note"/>
      </xsd:simpleType>
    </xsd:element>
    <xsd:element name="Verwendung" ma:index="23" nillable="true" ma:displayName="Verwendung" ma:description="Datum: Kunde + Version" ma:internalName="Verwendung">
      <xsd:simpleType>
        <xsd:restriction base="dms:Note">
          <xsd:maxLength value="255"/>
        </xsd:restriction>
      </xsd:simpleType>
    </xsd:element>
    <xsd:element name="Format" ma:index="24" nillable="true" ma:displayName="Format" ma:default="16:9" ma:description="Bei x:y Hinweis in Beschreibung" ma:format="RadioButtons" ma:internalName="Format">
      <xsd:simpleType>
        <xsd:restriction base="dms:Choice">
          <xsd:enumeration value="16:9"/>
          <xsd:enumeration value="4:3"/>
          <xsd:enumeration value="1:1"/>
          <xsd:enumeration value="x:y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Schulungs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Normbezug xmlns="848325dd-01e3-4ffd-86dc-aa035d1badf6" xsi:nil="true"/>
    <Logos xmlns="848325dd-01e3-4ffd-86dc-aa035d1badf6">
      <Value>1</Value>
      <Value>2</Value>
    </Logos>
    <TaxKeywordTaxHTField xmlns="5da3e747-638f-4b1c-87bf-2638b1c565f1">
      <Terms xmlns="http://schemas.microsoft.com/office/infopath/2007/PartnerControls">
        <TermInfo xmlns="http://schemas.microsoft.com/office/infopath/2007/PartnerControls">
          <TermName xmlns="http://schemas.microsoft.com/office/infopath/2007/PartnerControls">Vorlage</TermName>
          <TermId xmlns="http://schemas.microsoft.com/office/infopath/2007/PartnerControls">bb770ada-dd0e-48c9-a822-775bf00808d5</TermId>
        </TermInfo>
      </Terms>
    </TaxKeywordTaxHTField>
    <Dokumentart xmlns="848325dd-01e3-4ffd-86dc-aa035d1badf6">
      <Value>Nur Präsentation</Value>
    </Dokumentart>
    <TaxCatchAll xmlns="5da3e747-638f-4b1c-87bf-2638b1c565f1">
      <Value>39</Value>
    </TaxCatchAll>
    <Themenbezug xmlns="848325dd-01e3-4ffd-86dc-aa035d1badf6" xsi:nil="true"/>
    <_dlc_DocId xmlns="5da3e747-638f-4b1c-87bf-2638b1c565f1">4AJMAZYXXZSF-1496533654-26</_dlc_DocId>
    <_dlc_DocIdUrl xmlns="5da3e747-638f-4b1c-87bf-2638b1c565f1">
      <Url>https://isoman.sharepoint.com/_layouts/15/DocIdRedir.aspx?ID=4AJMAZYXXZSF-1496533654-26</Url>
      <Description>4AJMAZYXXZSF-1496533654-26</Description>
    </_dlc_DocIdUrl>
    <Anmerkungen xmlns="848325dd-01e3-4ffd-86dc-aa035d1badf6" xsi:nil="true"/>
    <_x00dc_bungen xmlns="848325dd-01e3-4ffd-86dc-aa035d1badf6" xsi:nil="true"/>
    <Verwendung xmlns="848325dd-01e3-4ffd-86dc-aa035d1badf6" xsi:nil="true"/>
    <Format xmlns="848325dd-01e3-4ffd-86dc-aa035d1badf6">16:9</Format>
  </documentManagement>
</p:propertie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7A446BC-6810-4B57-81D0-9CDD5A6DCA83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E93CE6E5-6AE1-46E9-BA92-22289D7B1E8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da3e747-638f-4b1c-87bf-2638b1c565f1"/>
    <ds:schemaRef ds:uri="848325dd-01e3-4ffd-86dc-aa035d1badf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C106FD4-2680-43F1-8E4A-CA1E7FBAFD87}">
  <ds:schemaRefs>
    <ds:schemaRef ds:uri="http://schemas.microsoft.com/office/2006/metadata/properties"/>
    <ds:schemaRef ds:uri="848325dd-01e3-4ffd-86dc-aa035d1badf6"/>
    <ds:schemaRef ds:uri="http://www.w3.org/XML/1998/namespace"/>
    <ds:schemaRef ds:uri="http://purl.org/dc/dcmitype/"/>
    <ds:schemaRef ds:uri="http://purl.org/dc/elements/1.1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5da3e747-638f-4b1c-87bf-2638b1c565f1"/>
    <ds:schemaRef ds:uri="http://purl.org/dc/terms/"/>
  </ds:schemaRefs>
</ds:datastoreItem>
</file>

<file path=customXml/itemProps4.xml><?xml version="1.0" encoding="utf-8"?>
<ds:datastoreItem xmlns:ds="http://schemas.openxmlformats.org/officeDocument/2006/customXml" ds:itemID="{4D0D6B05-125B-415A-BF07-ED991859D57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368</Words>
  <Application>Microsoft Office PowerPoint</Application>
  <PresentationFormat>Breitbild</PresentationFormat>
  <Paragraphs>70</Paragraphs>
  <Slides>18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18</vt:i4>
      </vt:variant>
    </vt:vector>
  </HeadingPairs>
  <TitlesOfParts>
    <vt:vector size="22" baseType="lpstr">
      <vt:lpstr>Arial</vt:lpstr>
      <vt:lpstr>Verdana</vt:lpstr>
      <vt:lpstr>Wingdings</vt:lpstr>
      <vt:lpstr>Joseph Beratung</vt:lpstr>
      <vt:lpstr>PowerPoint-Präsentation</vt:lpstr>
      <vt:lpstr>1. QM-Workshop – Efferener Hof</vt:lpstr>
      <vt:lpstr>2. QM-Workshop – SBK Werkstatt</vt:lpstr>
      <vt:lpstr>3. QM-Workshop -  Licharz</vt:lpstr>
      <vt:lpstr>4. QM-Workshop - Ebinger</vt:lpstr>
      <vt:lpstr>5. QM-Workshop</vt:lpstr>
      <vt:lpstr>6. QM-Workshop - Maxim</vt:lpstr>
      <vt:lpstr>7. QM-Workshop - Emons</vt:lpstr>
      <vt:lpstr>8. QM-Workshop - Hoyer</vt:lpstr>
      <vt:lpstr>9. QM-Workshop - Spax</vt:lpstr>
      <vt:lpstr>10. QM-Workshop – DÜRR Eceoclean</vt:lpstr>
      <vt:lpstr>11. QM-Workshop – WECO Feuerwerk</vt:lpstr>
      <vt:lpstr>12. QM-Workshop – M. Busch in Bestwig</vt:lpstr>
      <vt:lpstr>13. QM-Workshop – VPA Remscheid</vt:lpstr>
      <vt:lpstr>14. QM-Workshop – Tebit</vt:lpstr>
      <vt:lpstr>15. QM-Workshop – SBK-Werkstatt Köln-Bickendorf</vt:lpstr>
      <vt:lpstr>16. QM-Workshop – ???</vt:lpstr>
      <vt:lpstr>Start ins Wochenende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Vorlage 16 zu 9 Logo 2021</dc:title>
  <dc:creator/>
  <cp:keywords>Vorlage</cp:keywords>
  <cp:lastModifiedBy>Stephan Joseph</cp:lastModifiedBy>
  <cp:revision>15</cp:revision>
  <dcterms:created xsi:type="dcterms:W3CDTF">2020-08-12T13:58:06Z</dcterms:created>
  <dcterms:modified xsi:type="dcterms:W3CDTF">2026-03-06T15:25:22Z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0x010100E2F3211EAB9A07489D19C827E30BAB6B</vt:lpwstr>
  </property>
  <property fmtid="{D5CDD505-2E9C-101B-9397-08002B2CF9AE}" pid="3" name="Schlagworte">
    <vt:lpwstr>39;#Vorlage|bb770ada-dd0e-48c9-a822-775bf00808d5</vt:lpwstr>
  </property>
  <property fmtid="{D5CDD505-2E9C-101B-9397-08002B2CF9AE}" pid="4" name="_dlc_DocIdItemGuid">
    <vt:lpwstr>c5a045a9-5277-471b-8ac0-a0a4d53645eb</vt:lpwstr>
  </property>
</Properties>
</file>